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9" r:id="rId5"/>
    <p:sldId id="261" r:id="rId6"/>
    <p:sldId id="266" r:id="rId7"/>
    <p:sldId id="267" r:id="rId8"/>
    <p:sldId id="260" r:id="rId9"/>
    <p:sldId id="268" r:id="rId10"/>
    <p:sldId id="269" r:id="rId11"/>
    <p:sldId id="270" r:id="rId12"/>
    <p:sldId id="271" r:id="rId13"/>
    <p:sldId id="272" r:id="rId14"/>
    <p:sldId id="264" r:id="rId15"/>
    <p:sldId id="265" r:id="rId16"/>
    <p:sldId id="258"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B2AA68-92C5-45C2-8D4C-0215F0E28647}"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43336-455B-4301-B91F-4EB7873AA72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2AA68-92C5-45C2-8D4C-0215F0E28647}"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43336-455B-4301-B91F-4EB7873AA7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2AA68-92C5-45C2-8D4C-0215F0E28647}"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43336-455B-4301-B91F-4EB7873AA7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2AA68-92C5-45C2-8D4C-0215F0E28647}"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43336-455B-4301-B91F-4EB7873AA7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2AA68-92C5-45C2-8D4C-0215F0E28647}" type="datetimeFigureOut">
              <a:rPr lang="en-US" smtClean="0"/>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43336-455B-4301-B91F-4EB7873AA72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B2AA68-92C5-45C2-8D4C-0215F0E28647}" type="datetimeFigureOut">
              <a:rPr lang="en-US" smtClean="0"/>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43336-455B-4301-B91F-4EB7873AA7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B2AA68-92C5-45C2-8D4C-0215F0E28647}" type="datetimeFigureOut">
              <a:rPr lang="en-US" smtClean="0"/>
              <a:t>5/3/2013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43336-455B-4301-B91F-4EB7873AA72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B2AA68-92C5-45C2-8D4C-0215F0E28647}" type="datetimeFigureOut">
              <a:rPr lang="en-US" smtClean="0"/>
              <a:t>5/3/2013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43336-455B-4301-B91F-4EB7873AA7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2AA68-92C5-45C2-8D4C-0215F0E28647}" type="datetimeFigureOut">
              <a:rPr lang="en-US" smtClean="0"/>
              <a:t>5/3/2013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43336-455B-4301-B91F-4EB7873AA7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2AA68-92C5-45C2-8D4C-0215F0E28647}" type="datetimeFigureOut">
              <a:rPr lang="en-US" smtClean="0"/>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43336-455B-4301-B91F-4EB7873AA72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2AA68-92C5-45C2-8D4C-0215F0E28647}" type="datetimeFigureOut">
              <a:rPr lang="en-US" smtClean="0"/>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43336-455B-4301-B91F-4EB7873AA7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7B2AA68-92C5-45C2-8D4C-0215F0E28647}" type="datetimeFigureOut">
              <a:rPr lang="en-US" smtClean="0"/>
              <a:t>5/3/2013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0C43336-455B-4301-B91F-4EB7873AA72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XC0nHFblL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ciaa.org/" TargetMode="External"/><Relationship Id="rId7" Type="http://schemas.openxmlformats.org/officeDocument/2006/relationships/hyperlink" Target="http://www.google.com/" TargetMode="External"/><Relationship Id="rId2" Type="http://schemas.openxmlformats.org/officeDocument/2006/relationships/hyperlink" Target="http://www.foodallergy.org/" TargetMode="External"/><Relationship Id="rId1" Type="http://schemas.openxmlformats.org/officeDocument/2006/relationships/slideLayout" Target="../slideLayouts/slideLayout2.xml"/><Relationship Id="rId6" Type="http://schemas.openxmlformats.org/officeDocument/2006/relationships/hyperlink" Target="http://www.community.kidswithfoodallergies.org/" TargetMode="External"/><Relationship Id="rId5" Type="http://schemas.openxmlformats.org/officeDocument/2006/relationships/hyperlink" Target="http://www.kidshealth.org/" TargetMode="External"/><Relationship Id="rId4" Type="http://schemas.openxmlformats.org/officeDocument/2006/relationships/hyperlink" Target="http://www.mayoclinic.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Allergies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Kalyn</a:t>
            </a:r>
            <a:r>
              <a:rPr lang="en-US" dirty="0" smtClean="0"/>
              <a:t> </a:t>
            </a:r>
            <a:r>
              <a:rPr lang="en-US" dirty="0" err="1" smtClean="0"/>
              <a:t>Burnell</a:t>
            </a:r>
            <a:r>
              <a:rPr lang="en-US" dirty="0" smtClean="0"/>
              <a:t>, Dietetic Intern</a:t>
            </a:r>
            <a:endParaRPr lang="en-US" dirty="0"/>
          </a:p>
        </p:txBody>
      </p:sp>
    </p:spTree>
    <p:extLst>
      <p:ext uri="{BB962C8B-B14F-4D97-AF65-F5344CB8AC3E}">
        <p14:creationId xmlns:p14="http://schemas.microsoft.com/office/powerpoint/2010/main" val="99373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781800" cy="1600200"/>
          </a:xfrm>
        </p:spPr>
        <p:txBody>
          <a:bodyPr/>
          <a:lstStyle/>
          <a:p>
            <a:r>
              <a:rPr lang="en-US" dirty="0" smtClean="0"/>
              <a:t>Hazard or no hazard?</a:t>
            </a:r>
            <a:endParaRPr lang="en-US" dirty="0"/>
          </a:p>
        </p:txBody>
      </p:sp>
      <p:sp>
        <p:nvSpPr>
          <p:cNvPr id="3" name="Content Placeholder 2"/>
          <p:cNvSpPr>
            <a:spLocks noGrp="1"/>
          </p:cNvSpPr>
          <p:nvPr>
            <p:ph idx="1"/>
          </p:nvPr>
        </p:nvSpPr>
        <p:spPr>
          <a:xfrm>
            <a:off x="914400" y="2209800"/>
            <a:ext cx="7543800" cy="2057400"/>
          </a:xfrm>
        </p:spPr>
        <p:txBody>
          <a:bodyPr/>
          <a:lstStyle/>
          <a:p>
            <a:r>
              <a:rPr lang="en-US" dirty="0" smtClean="0"/>
              <a:t>A child eats toast with peanut butter in the morning before school.  The family is running late and rushes out the door without washing the child’s hands or face. </a:t>
            </a:r>
          </a:p>
          <a:p>
            <a:pPr marL="0" indent="0">
              <a:buNone/>
            </a:pPr>
            <a:endParaRPr lang="en-US" dirty="0"/>
          </a:p>
        </p:txBody>
      </p:sp>
      <p:sp>
        <p:nvSpPr>
          <p:cNvPr id="4" name="TextBox 3"/>
          <p:cNvSpPr txBox="1"/>
          <p:nvPr/>
        </p:nvSpPr>
        <p:spPr>
          <a:xfrm>
            <a:off x="2144486" y="4038600"/>
            <a:ext cx="4419600" cy="646331"/>
          </a:xfrm>
          <a:prstGeom prst="rect">
            <a:avLst/>
          </a:prstGeom>
          <a:noFill/>
        </p:spPr>
        <p:txBody>
          <a:bodyPr wrap="square" rtlCol="0">
            <a:spAutoFit/>
          </a:bodyPr>
          <a:lstStyle/>
          <a:p>
            <a:pPr algn="ctr"/>
            <a:r>
              <a:rPr lang="en-US" sz="3600" dirty="0" smtClean="0"/>
              <a:t>HAZARD!</a:t>
            </a:r>
            <a:endParaRPr lang="en-US"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305" y="4856389"/>
            <a:ext cx="3599962"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2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1600200"/>
          </a:xfrm>
        </p:spPr>
        <p:txBody>
          <a:bodyPr/>
          <a:lstStyle/>
          <a:p>
            <a:r>
              <a:rPr lang="en-US" dirty="0" smtClean="0"/>
              <a:t>Hazard or no hazard?</a:t>
            </a:r>
            <a:endParaRPr lang="en-US" dirty="0"/>
          </a:p>
        </p:txBody>
      </p:sp>
      <p:sp>
        <p:nvSpPr>
          <p:cNvPr id="3" name="Content Placeholder 2"/>
          <p:cNvSpPr>
            <a:spLocks noGrp="1"/>
          </p:cNvSpPr>
          <p:nvPr>
            <p:ph idx="1"/>
          </p:nvPr>
        </p:nvSpPr>
        <p:spPr>
          <a:xfrm>
            <a:off x="762000" y="2209800"/>
            <a:ext cx="7543800" cy="2667000"/>
          </a:xfrm>
        </p:spPr>
        <p:txBody>
          <a:bodyPr>
            <a:normAutofit/>
          </a:bodyPr>
          <a:lstStyle/>
          <a:p>
            <a:r>
              <a:rPr lang="en-US" dirty="0" smtClean="0"/>
              <a:t>Pineapple is on the menu today.  There is a new child at your site who is allergic to pineapple.  While dishing up the fruit you make 10 bowls and realize that you only need 9.  You dump one serving back in and put pears in it instead for the child that has the pineapple allergy.</a:t>
            </a:r>
            <a:endParaRPr lang="en-US" dirty="0"/>
          </a:p>
        </p:txBody>
      </p:sp>
      <p:sp>
        <p:nvSpPr>
          <p:cNvPr id="5" name="TextBox 4"/>
          <p:cNvSpPr txBox="1"/>
          <p:nvPr/>
        </p:nvSpPr>
        <p:spPr>
          <a:xfrm>
            <a:off x="2514600" y="5029200"/>
            <a:ext cx="3810000" cy="646331"/>
          </a:xfrm>
          <a:prstGeom prst="rect">
            <a:avLst/>
          </a:prstGeom>
          <a:noFill/>
        </p:spPr>
        <p:txBody>
          <a:bodyPr wrap="square" rtlCol="0">
            <a:spAutoFit/>
          </a:bodyPr>
          <a:lstStyle/>
          <a:p>
            <a:pPr algn="ctr"/>
            <a:r>
              <a:rPr lang="en-US" sz="3600" dirty="0" smtClean="0"/>
              <a:t>HAZARD!</a:t>
            </a:r>
            <a:endParaRPr lang="en-US" sz="3600" dirty="0"/>
          </a:p>
        </p:txBody>
      </p:sp>
    </p:spTree>
    <p:extLst>
      <p:ext uri="{BB962C8B-B14F-4D97-AF65-F5344CB8AC3E}">
        <p14:creationId xmlns:p14="http://schemas.microsoft.com/office/powerpoint/2010/main" val="363521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1600200"/>
          </a:xfrm>
        </p:spPr>
        <p:txBody>
          <a:bodyPr/>
          <a:lstStyle/>
          <a:p>
            <a:r>
              <a:rPr lang="en-US" dirty="0" smtClean="0"/>
              <a:t>Hazard or no hazard?</a:t>
            </a:r>
            <a:endParaRPr lang="en-US" dirty="0"/>
          </a:p>
        </p:txBody>
      </p:sp>
      <p:sp>
        <p:nvSpPr>
          <p:cNvPr id="3" name="Content Placeholder 2"/>
          <p:cNvSpPr>
            <a:spLocks noGrp="1"/>
          </p:cNvSpPr>
          <p:nvPr>
            <p:ph idx="1"/>
          </p:nvPr>
        </p:nvSpPr>
        <p:spPr>
          <a:xfrm>
            <a:off x="762000" y="2209799"/>
            <a:ext cx="7543800" cy="2837765"/>
          </a:xfrm>
        </p:spPr>
        <p:txBody>
          <a:bodyPr>
            <a:normAutofit lnSpcReduction="10000"/>
          </a:bodyPr>
          <a:lstStyle/>
          <a:p>
            <a:r>
              <a:rPr lang="en-US" dirty="0"/>
              <a:t>Pineapple is on the menu today.  There is a new child at your site who is allergic to pineapple.  While dishing up the fruit you make 10 bowls and realize that you only need 9.  You dump one serving back </a:t>
            </a:r>
            <a:r>
              <a:rPr lang="en-US" dirty="0" smtClean="0"/>
              <a:t>in, place the bowl and utensil in the sink, wash your hands with hot soapy water, and put on new gloves.  You then grab a new bowl and utensil and dish pears up </a:t>
            </a:r>
            <a:r>
              <a:rPr lang="en-US" dirty="0"/>
              <a:t>instead for the child that has the pineapple allergy.</a:t>
            </a:r>
          </a:p>
          <a:p>
            <a:pPr marL="0" indent="0">
              <a:buNone/>
            </a:pPr>
            <a:endParaRPr lang="en-US" dirty="0"/>
          </a:p>
        </p:txBody>
      </p:sp>
      <p:sp>
        <p:nvSpPr>
          <p:cNvPr id="4" name="TextBox 3"/>
          <p:cNvSpPr txBox="1"/>
          <p:nvPr/>
        </p:nvSpPr>
        <p:spPr>
          <a:xfrm>
            <a:off x="2209800" y="5047565"/>
            <a:ext cx="4191000" cy="646331"/>
          </a:xfrm>
          <a:prstGeom prst="rect">
            <a:avLst/>
          </a:prstGeom>
          <a:noFill/>
        </p:spPr>
        <p:txBody>
          <a:bodyPr wrap="square" rtlCol="0">
            <a:spAutoFit/>
          </a:bodyPr>
          <a:lstStyle/>
          <a:p>
            <a:pPr algn="ctr"/>
            <a:r>
              <a:rPr lang="en-US" sz="3600" dirty="0" smtClean="0"/>
              <a:t>No hazard!</a:t>
            </a:r>
            <a:endParaRPr lang="en-US" sz="3600" dirty="0"/>
          </a:p>
        </p:txBody>
      </p:sp>
    </p:spTree>
    <p:extLst>
      <p:ext uri="{BB962C8B-B14F-4D97-AF65-F5344CB8AC3E}">
        <p14:creationId xmlns:p14="http://schemas.microsoft.com/office/powerpoint/2010/main" val="7373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1600200"/>
          </a:xfrm>
        </p:spPr>
        <p:txBody>
          <a:bodyPr>
            <a:normAutofit fontScale="90000"/>
          </a:bodyPr>
          <a:lstStyle/>
          <a:p>
            <a:r>
              <a:rPr lang="en-US" dirty="0" smtClean="0"/>
              <a:t>Food allergies at schools</a:t>
            </a:r>
            <a:endParaRPr lang="en-US" dirty="0"/>
          </a:p>
        </p:txBody>
      </p:sp>
      <p:sp>
        <p:nvSpPr>
          <p:cNvPr id="3" name="Content Placeholder 2"/>
          <p:cNvSpPr>
            <a:spLocks noGrp="1"/>
          </p:cNvSpPr>
          <p:nvPr>
            <p:ph idx="1"/>
          </p:nvPr>
        </p:nvSpPr>
        <p:spPr>
          <a:xfrm>
            <a:off x="-2057400" y="1752600"/>
            <a:ext cx="533400" cy="2057400"/>
          </a:xfrm>
        </p:spPr>
        <p:txBody>
          <a:bodyPr/>
          <a:lstStyle/>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0"/>
            <a:ext cx="369363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176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1600200"/>
          </a:xfrm>
        </p:spPr>
        <p:txBody>
          <a:bodyPr/>
          <a:lstStyle/>
          <a:p>
            <a:r>
              <a:rPr lang="en-US" dirty="0" smtClean="0"/>
              <a:t>Treatment</a:t>
            </a:r>
            <a:endParaRPr lang="en-US" dirty="0"/>
          </a:p>
        </p:txBody>
      </p:sp>
      <p:sp>
        <p:nvSpPr>
          <p:cNvPr id="3" name="Content Placeholder 2"/>
          <p:cNvSpPr>
            <a:spLocks noGrp="1"/>
          </p:cNvSpPr>
          <p:nvPr>
            <p:ph idx="1"/>
          </p:nvPr>
        </p:nvSpPr>
        <p:spPr>
          <a:xfrm>
            <a:off x="762000" y="2133600"/>
            <a:ext cx="7543800" cy="3048000"/>
          </a:xfrm>
        </p:spPr>
        <p:txBody>
          <a:bodyPr/>
          <a:lstStyle/>
          <a:p>
            <a:r>
              <a:rPr lang="en-US" dirty="0" smtClean="0"/>
              <a:t>There is no cure for food allergies</a:t>
            </a:r>
          </a:p>
          <a:p>
            <a:r>
              <a:rPr lang="en-US" dirty="0" smtClean="0"/>
              <a:t>Strict avoidance is the only way to stay safe</a:t>
            </a:r>
          </a:p>
          <a:p>
            <a:r>
              <a:rPr lang="en-US" dirty="0" smtClean="0"/>
              <a:t>If an EPI pen has been prescribed it should be accessible at ALL times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953000"/>
            <a:ext cx="30384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927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781800" cy="1600200"/>
          </a:xfrm>
        </p:spPr>
        <p:txBody>
          <a:bodyPr/>
          <a:lstStyle/>
          <a:p>
            <a:r>
              <a:rPr lang="en-US" dirty="0" smtClean="0"/>
              <a:t>Action Plan</a:t>
            </a:r>
            <a:endParaRPr lang="en-US" dirty="0"/>
          </a:p>
        </p:txBody>
      </p:sp>
      <p:sp>
        <p:nvSpPr>
          <p:cNvPr id="3" name="Content Placeholder 2"/>
          <p:cNvSpPr>
            <a:spLocks noGrp="1"/>
          </p:cNvSpPr>
          <p:nvPr>
            <p:ph idx="1"/>
          </p:nvPr>
        </p:nvSpPr>
        <p:spPr>
          <a:xfrm>
            <a:off x="762000" y="2209800"/>
            <a:ext cx="7543800" cy="3886200"/>
          </a:xfrm>
        </p:spPr>
        <p:txBody>
          <a:bodyPr/>
          <a:lstStyle/>
          <a:p>
            <a:r>
              <a:rPr lang="en-US" dirty="0" smtClean="0"/>
              <a:t>Accidental ingestion does happen</a:t>
            </a:r>
          </a:p>
          <a:p>
            <a:r>
              <a:rPr lang="en-US" dirty="0" smtClean="0"/>
              <a:t>Have an action plan in place at your site just in case!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638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0" y="4191000"/>
            <a:ext cx="762000" cy="762000"/>
          </a:xfrm>
        </p:spPr>
        <p:txBody>
          <a:bodyPr>
            <a:normAutofit fontScale="90000"/>
          </a:bodyPr>
          <a:lstStyle/>
          <a:p>
            <a:endParaRPr lang="en-US"/>
          </a:p>
        </p:txBody>
      </p:sp>
      <p:sp>
        <p:nvSpPr>
          <p:cNvPr id="3" name="Content Placeholder 2"/>
          <p:cNvSpPr>
            <a:spLocks noGrp="1"/>
          </p:cNvSpPr>
          <p:nvPr>
            <p:ph idx="1"/>
          </p:nvPr>
        </p:nvSpPr>
        <p:spPr>
          <a:xfrm>
            <a:off x="838200" y="4343400"/>
            <a:ext cx="7543800" cy="990600"/>
          </a:xfrm>
        </p:spPr>
        <p:txBody>
          <a:bodyPr>
            <a:normAutofit fontScale="85000" lnSpcReduction="20000"/>
          </a:bodyPr>
          <a:lstStyle/>
          <a:p>
            <a:pPr algn="ctr"/>
            <a:endParaRPr lang="en-US" dirty="0" smtClean="0">
              <a:hlinkClick r:id="rId2"/>
            </a:endParaRPr>
          </a:p>
          <a:p>
            <a:pPr algn="ctr"/>
            <a:endParaRPr lang="en-US" dirty="0">
              <a:hlinkClick r:id="rId2"/>
            </a:endParaRPr>
          </a:p>
          <a:p>
            <a:pPr algn="ctr"/>
            <a:r>
              <a:rPr lang="en-US" dirty="0" smtClean="0">
                <a:hlinkClick r:id="rId2"/>
              </a:rPr>
              <a:t>http</a:t>
            </a:r>
            <a:r>
              <a:rPr lang="en-US" dirty="0">
                <a:hlinkClick r:id="rId2"/>
              </a:rPr>
              <a:t>://</a:t>
            </a:r>
            <a:r>
              <a:rPr lang="en-US" dirty="0" smtClean="0">
                <a:hlinkClick r:id="rId2"/>
              </a:rPr>
              <a:t>www.youtube.com/watch?v=XC0nHFblLcE</a:t>
            </a:r>
            <a:endParaRPr lang="en-US" dirty="0" smtClean="0"/>
          </a:p>
          <a:p>
            <a:pPr marL="0" indent="0" algn="ctr">
              <a:buNone/>
            </a:pPr>
            <a:endParaRPr lang="en-US" dirty="0" smtClean="0"/>
          </a:p>
          <a:p>
            <a:pPr algn="ctr"/>
            <a:endParaRPr lang="en-US" dirty="0" smtClean="0"/>
          </a:p>
          <a:p>
            <a:pPr algn="ct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0"/>
            <a:ext cx="2197554" cy="294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60777" y="3657600"/>
            <a:ext cx="5029200" cy="584775"/>
          </a:xfrm>
          <a:prstGeom prst="rect">
            <a:avLst/>
          </a:prstGeom>
          <a:noFill/>
        </p:spPr>
        <p:txBody>
          <a:bodyPr wrap="square" rtlCol="0">
            <a:spAutoFit/>
          </a:bodyPr>
          <a:lstStyle/>
          <a:p>
            <a:pPr algn="ctr"/>
            <a:r>
              <a:rPr lang="en-US" sz="3200" dirty="0" smtClean="0"/>
              <a:t>When Food Kills</a:t>
            </a:r>
            <a:endParaRPr lang="en-US" sz="3200" dirty="0"/>
          </a:p>
        </p:txBody>
      </p:sp>
    </p:spTree>
    <p:extLst>
      <p:ext uri="{BB962C8B-B14F-4D97-AF65-F5344CB8AC3E}">
        <p14:creationId xmlns:p14="http://schemas.microsoft.com/office/powerpoint/2010/main" val="536930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781800" cy="1600200"/>
          </a:xfrm>
        </p:spPr>
        <p:txBody>
          <a:bodyPr/>
          <a:lstStyle/>
          <a:p>
            <a:r>
              <a:rPr lang="en-US" dirty="0" smtClean="0"/>
              <a:t>References</a:t>
            </a:r>
            <a:endParaRPr lang="en-US" dirty="0"/>
          </a:p>
        </p:txBody>
      </p:sp>
      <p:sp>
        <p:nvSpPr>
          <p:cNvPr id="3" name="Content Placeholder 2"/>
          <p:cNvSpPr>
            <a:spLocks noGrp="1"/>
          </p:cNvSpPr>
          <p:nvPr>
            <p:ph idx="1"/>
          </p:nvPr>
        </p:nvSpPr>
        <p:spPr>
          <a:xfrm>
            <a:off x="762000" y="2209800"/>
            <a:ext cx="7543800" cy="3886200"/>
          </a:xfrm>
        </p:spPr>
        <p:txBody>
          <a:bodyPr/>
          <a:lstStyle/>
          <a:p>
            <a:r>
              <a:rPr lang="en-US" dirty="0" smtClean="0">
                <a:solidFill>
                  <a:schemeClr val="tx1"/>
                </a:solidFill>
                <a:hlinkClick r:id="rId2"/>
              </a:rPr>
              <a:t>www.foodallergy.org</a:t>
            </a:r>
            <a:endParaRPr lang="en-US" dirty="0" smtClean="0">
              <a:solidFill>
                <a:schemeClr val="tx1"/>
              </a:solidFill>
            </a:endParaRPr>
          </a:p>
          <a:p>
            <a:r>
              <a:rPr lang="en-US" dirty="0" smtClean="0">
                <a:solidFill>
                  <a:schemeClr val="tx1"/>
                </a:solidFill>
                <a:hlinkClick r:id="rId3"/>
              </a:rPr>
              <a:t>www.aciaa.org</a:t>
            </a:r>
            <a:endParaRPr lang="en-US" dirty="0" smtClean="0">
              <a:solidFill>
                <a:schemeClr val="tx1"/>
              </a:solidFill>
            </a:endParaRPr>
          </a:p>
          <a:p>
            <a:r>
              <a:rPr lang="en-US" dirty="0" smtClean="0">
                <a:hlinkClick r:id="rId4"/>
              </a:rPr>
              <a:t>www.mayoclinic.com</a:t>
            </a:r>
            <a:endParaRPr lang="en-US" dirty="0" smtClean="0"/>
          </a:p>
          <a:p>
            <a:r>
              <a:rPr lang="en-US" dirty="0" smtClean="0">
                <a:hlinkClick r:id="rId5"/>
              </a:rPr>
              <a:t>www.kidshealth.org</a:t>
            </a:r>
            <a:endParaRPr lang="en-US" dirty="0" smtClean="0"/>
          </a:p>
          <a:p>
            <a:r>
              <a:rPr lang="en-US" dirty="0" smtClean="0">
                <a:solidFill>
                  <a:schemeClr val="tx1"/>
                </a:solidFill>
                <a:hlinkClick r:id="rId6"/>
              </a:rPr>
              <a:t>www.community.kidswithfoodallergies.org</a:t>
            </a:r>
            <a:endParaRPr lang="en-US" dirty="0" smtClean="0">
              <a:solidFill>
                <a:schemeClr val="tx1"/>
              </a:solidFill>
            </a:endParaRPr>
          </a:p>
          <a:p>
            <a:r>
              <a:rPr lang="en-US" dirty="0" smtClean="0">
                <a:solidFill>
                  <a:schemeClr val="tx1"/>
                </a:solidFill>
                <a:hlinkClick r:id="rId7"/>
              </a:rPr>
              <a:t>www.google.com</a:t>
            </a:r>
            <a:r>
              <a:rPr lang="en-US" dirty="0" smtClean="0">
                <a:solidFill>
                  <a:schemeClr val="tx1"/>
                </a:solidFill>
              </a:rPr>
              <a:t> </a:t>
            </a:r>
            <a:r>
              <a:rPr lang="en-US" dirty="0" smtClean="0"/>
              <a:t>(images) </a:t>
            </a:r>
            <a:endParaRPr lang="en-US" dirty="0"/>
          </a:p>
        </p:txBody>
      </p:sp>
    </p:spTree>
    <p:extLst>
      <p:ext uri="{BB962C8B-B14F-4D97-AF65-F5344CB8AC3E}">
        <p14:creationId xmlns:p14="http://schemas.microsoft.com/office/powerpoint/2010/main" val="3633440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1600200"/>
          </a:xfrm>
        </p:spPr>
        <p:txBody>
          <a:bodyPr>
            <a:normAutofit fontScale="90000"/>
          </a:bodyPr>
          <a:lstStyle/>
          <a:p>
            <a:r>
              <a:rPr lang="en-US" dirty="0" smtClean="0"/>
              <a:t>Food Allergy </a:t>
            </a:r>
            <a:r>
              <a:rPr lang="en-US" dirty="0" err="1" smtClean="0"/>
              <a:t>vs</a:t>
            </a:r>
            <a:r>
              <a:rPr lang="en-US" dirty="0" smtClean="0"/>
              <a:t> Food Intolerance</a:t>
            </a:r>
            <a:endParaRPr lang="en-US" dirty="0"/>
          </a:p>
        </p:txBody>
      </p:sp>
      <p:sp>
        <p:nvSpPr>
          <p:cNvPr id="3" name="Content Placeholder 2"/>
          <p:cNvSpPr>
            <a:spLocks noGrp="1"/>
          </p:cNvSpPr>
          <p:nvPr>
            <p:ph idx="1"/>
          </p:nvPr>
        </p:nvSpPr>
        <p:spPr>
          <a:xfrm>
            <a:off x="685800" y="2362200"/>
            <a:ext cx="7543800" cy="3886200"/>
          </a:xfrm>
        </p:spPr>
        <p:txBody>
          <a:bodyPr/>
          <a:lstStyle/>
          <a:p>
            <a:r>
              <a:rPr lang="en-US" dirty="0"/>
              <a:t>Food </a:t>
            </a:r>
            <a:r>
              <a:rPr lang="en-US" dirty="0" smtClean="0"/>
              <a:t>Allergy- An </a:t>
            </a:r>
            <a:r>
              <a:rPr lang="en-US" dirty="0"/>
              <a:t>abnormal response to a food, triggered by the body’s immune system</a:t>
            </a:r>
            <a:r>
              <a:rPr lang="en-US" dirty="0" smtClean="0"/>
              <a:t>.</a:t>
            </a:r>
          </a:p>
          <a:p>
            <a:pPr lvl="1"/>
            <a:r>
              <a:rPr lang="en-US" dirty="0" smtClean="0"/>
              <a:t>Example – </a:t>
            </a:r>
            <a:r>
              <a:rPr lang="en-US" dirty="0"/>
              <a:t>milk allergy - </a:t>
            </a:r>
            <a:r>
              <a:rPr lang="en-US" dirty="0" smtClean="0"/>
              <a:t>an </a:t>
            </a:r>
            <a:r>
              <a:rPr lang="en-US" dirty="0"/>
              <a:t>abnormal response of the body to the proteins found in cow's </a:t>
            </a:r>
            <a:r>
              <a:rPr lang="en-US" dirty="0" smtClean="0"/>
              <a:t>milk</a:t>
            </a:r>
          </a:p>
          <a:p>
            <a:pPr lvl="1"/>
            <a:r>
              <a:rPr lang="en-US" dirty="0" smtClean="0"/>
              <a:t>Allergy </a:t>
            </a:r>
            <a:r>
              <a:rPr lang="en-US" dirty="0"/>
              <a:t>to cow’s milk is the most common food allergy in infants and young children</a:t>
            </a: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403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976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781800" cy="1600200"/>
          </a:xfrm>
        </p:spPr>
        <p:txBody>
          <a:bodyPr/>
          <a:lstStyle/>
          <a:p>
            <a:r>
              <a:rPr lang="en-US" dirty="0" smtClean="0"/>
              <a:t>Allergy Symptoms</a:t>
            </a:r>
            <a:endParaRPr lang="en-US" dirty="0"/>
          </a:p>
        </p:txBody>
      </p:sp>
      <p:sp>
        <p:nvSpPr>
          <p:cNvPr id="3" name="Content Placeholder 2"/>
          <p:cNvSpPr>
            <a:spLocks noGrp="1"/>
          </p:cNvSpPr>
          <p:nvPr>
            <p:ph idx="1"/>
          </p:nvPr>
        </p:nvSpPr>
        <p:spPr>
          <a:xfrm>
            <a:off x="731391" y="1981200"/>
            <a:ext cx="7543800" cy="3886200"/>
          </a:xfrm>
        </p:spPr>
        <p:txBody>
          <a:bodyPr/>
          <a:lstStyle/>
          <a:p>
            <a:pPr marL="0" indent="0">
              <a:buNone/>
            </a:pPr>
            <a:endParaRPr lang="en-US" dirty="0" smtClean="0"/>
          </a:p>
          <a:p>
            <a:pPr lvl="1"/>
            <a:r>
              <a:rPr lang="en-US" dirty="0"/>
              <a:t>Hives</a:t>
            </a:r>
          </a:p>
          <a:p>
            <a:pPr lvl="1"/>
            <a:r>
              <a:rPr lang="en-US" dirty="0"/>
              <a:t>Wheezing</a:t>
            </a:r>
          </a:p>
          <a:p>
            <a:pPr lvl="1"/>
            <a:r>
              <a:rPr lang="en-US" dirty="0"/>
              <a:t>Vomiting</a:t>
            </a:r>
          </a:p>
          <a:p>
            <a:pPr lvl="1"/>
            <a:r>
              <a:rPr lang="en-US" dirty="0" smtClean="0"/>
              <a:t>Diarrhea</a:t>
            </a:r>
          </a:p>
          <a:p>
            <a:pPr lvl="1"/>
            <a:r>
              <a:rPr lang="en-US" dirty="0" smtClean="0"/>
              <a:t>Abdominal cramps</a:t>
            </a:r>
          </a:p>
          <a:p>
            <a:pPr lvl="1"/>
            <a:r>
              <a:rPr lang="en-US" b="1" dirty="0" smtClean="0"/>
              <a:t>Anaphylaxis</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143" y="2438400"/>
            <a:ext cx="3431048" cy="3190875"/>
          </a:xfrm>
          <a:prstGeom prst="rect">
            <a:avLst/>
          </a:prstGeom>
        </p:spPr>
      </p:pic>
    </p:spTree>
    <p:extLst>
      <p:ext uri="{BB962C8B-B14F-4D97-AF65-F5344CB8AC3E}">
        <p14:creationId xmlns:p14="http://schemas.microsoft.com/office/powerpoint/2010/main" val="2904630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781800" cy="1600200"/>
          </a:xfrm>
        </p:spPr>
        <p:txBody>
          <a:bodyPr>
            <a:normAutofit fontScale="90000"/>
          </a:bodyPr>
          <a:lstStyle/>
          <a:p>
            <a:r>
              <a:rPr lang="en-US" dirty="0"/>
              <a:t>Food Allergy </a:t>
            </a:r>
            <a:r>
              <a:rPr lang="en-US" dirty="0" err="1"/>
              <a:t>vs</a:t>
            </a:r>
            <a:r>
              <a:rPr lang="en-US" dirty="0"/>
              <a:t> Food Intolerance</a:t>
            </a:r>
          </a:p>
        </p:txBody>
      </p:sp>
      <p:sp>
        <p:nvSpPr>
          <p:cNvPr id="3" name="Content Placeholder 2"/>
          <p:cNvSpPr>
            <a:spLocks noGrp="1"/>
          </p:cNvSpPr>
          <p:nvPr>
            <p:ph idx="1"/>
          </p:nvPr>
        </p:nvSpPr>
        <p:spPr>
          <a:xfrm>
            <a:off x="762000" y="2133600"/>
            <a:ext cx="7543800" cy="3886200"/>
          </a:xfrm>
        </p:spPr>
        <p:txBody>
          <a:bodyPr/>
          <a:lstStyle/>
          <a:p>
            <a:r>
              <a:rPr lang="en-US" dirty="0"/>
              <a:t>Food intolerance- Sensitivity to a food.  Generally less severe and often results in GI discomfort.</a:t>
            </a:r>
          </a:p>
          <a:p>
            <a:pPr lvl="1"/>
            <a:r>
              <a:rPr lang="en-US" dirty="0"/>
              <a:t>Example: lactose intolerance – a deficiency of lactase, the enzyme that breaks down lactose. </a:t>
            </a:r>
          </a:p>
        </p:txBody>
      </p:sp>
    </p:spTree>
    <p:extLst>
      <p:ext uri="{BB962C8B-B14F-4D97-AF65-F5344CB8AC3E}">
        <p14:creationId xmlns:p14="http://schemas.microsoft.com/office/powerpoint/2010/main" val="108722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81800" cy="1066800"/>
          </a:xfrm>
        </p:spPr>
        <p:txBody>
          <a:bodyPr/>
          <a:lstStyle/>
          <a:p>
            <a:r>
              <a:rPr lang="en-US" dirty="0" smtClean="0"/>
              <a:t>Lactose Intolerance</a:t>
            </a:r>
            <a:endParaRPr lang="en-US" dirty="0"/>
          </a:p>
        </p:txBody>
      </p:sp>
      <p:sp>
        <p:nvSpPr>
          <p:cNvPr id="3" name="Content Placeholder 2"/>
          <p:cNvSpPr>
            <a:spLocks noGrp="1"/>
          </p:cNvSpPr>
          <p:nvPr>
            <p:ph idx="1"/>
          </p:nvPr>
        </p:nvSpPr>
        <p:spPr>
          <a:xfrm>
            <a:off x="762000" y="1676400"/>
            <a:ext cx="7543800" cy="1676400"/>
          </a:xfrm>
        </p:spPr>
        <p:txBody>
          <a:bodyPr/>
          <a:lstStyle/>
          <a:p>
            <a:r>
              <a:rPr lang="en-US" dirty="0"/>
              <a:t>When lactose moves through the large </a:t>
            </a:r>
            <a:r>
              <a:rPr lang="en-US" dirty="0" smtClean="0"/>
              <a:t>intestine without </a:t>
            </a:r>
            <a:r>
              <a:rPr lang="en-US" dirty="0"/>
              <a:t>being properly digested, it can cause uncomfortable symptoms such as gas, belly </a:t>
            </a:r>
            <a:r>
              <a:rPr lang="en-US" dirty="0" smtClean="0"/>
              <a:t>pain, bloating, and diarrhea.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4290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33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1600200"/>
          </a:xfrm>
        </p:spPr>
        <p:txBody>
          <a:bodyPr/>
          <a:lstStyle/>
          <a:p>
            <a:r>
              <a:rPr lang="en-US" dirty="0" smtClean="0"/>
              <a:t>Top 8 allergens</a:t>
            </a:r>
            <a:endParaRPr lang="en-US" dirty="0"/>
          </a:p>
        </p:txBody>
      </p:sp>
      <p:sp>
        <p:nvSpPr>
          <p:cNvPr id="3" name="Content Placeholder 2"/>
          <p:cNvSpPr>
            <a:spLocks noGrp="1"/>
          </p:cNvSpPr>
          <p:nvPr>
            <p:ph idx="1"/>
          </p:nvPr>
        </p:nvSpPr>
        <p:spPr>
          <a:xfrm>
            <a:off x="-2286000" y="2514600"/>
            <a:ext cx="1219200" cy="76200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32699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474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781800" cy="1600200"/>
          </a:xfrm>
        </p:spPr>
        <p:txBody>
          <a:bodyPr>
            <a:normAutofit fontScale="90000"/>
          </a:bodyPr>
          <a:lstStyle/>
          <a:p>
            <a:r>
              <a:rPr lang="en-US" dirty="0" smtClean="0"/>
              <a:t>Reading Ingredient Labels</a:t>
            </a:r>
            <a:endParaRPr lang="en-US" dirty="0"/>
          </a:p>
        </p:txBody>
      </p:sp>
      <p:sp>
        <p:nvSpPr>
          <p:cNvPr id="3" name="Content Placeholder 2"/>
          <p:cNvSpPr>
            <a:spLocks noGrp="1"/>
          </p:cNvSpPr>
          <p:nvPr>
            <p:ph idx="1"/>
          </p:nvPr>
        </p:nvSpPr>
        <p:spPr>
          <a:xfrm>
            <a:off x="762000" y="2209800"/>
            <a:ext cx="7543800" cy="3886200"/>
          </a:xfrm>
        </p:spPr>
        <p:txBody>
          <a:bodyPr/>
          <a:lstStyle/>
          <a:p>
            <a:r>
              <a:rPr lang="en-US" dirty="0"/>
              <a:t>In the United States, </a:t>
            </a:r>
            <a:r>
              <a:rPr lang="en-US" dirty="0" smtClean="0"/>
              <a:t>the FDA </a:t>
            </a:r>
            <a:r>
              <a:rPr lang="en-US" dirty="0"/>
              <a:t>requires food manufacturers to list the eight most common ingredients that trigger food allergies</a:t>
            </a:r>
            <a:r>
              <a:rPr lang="en-US" dirty="0" smtClean="0"/>
              <a:t>.</a:t>
            </a:r>
          </a:p>
          <a:p>
            <a:r>
              <a:rPr lang="en-US" dirty="0" smtClean="0"/>
              <a:t>Reading labels is the best way to stay safe.  Any ingredients that aren’t clear should be looked up.</a:t>
            </a:r>
            <a:endParaRPr lang="en-US" dirty="0"/>
          </a:p>
        </p:txBody>
      </p:sp>
    </p:spTree>
    <p:extLst>
      <p:ext uri="{BB962C8B-B14F-4D97-AF65-F5344CB8AC3E}">
        <p14:creationId xmlns:p14="http://schemas.microsoft.com/office/powerpoint/2010/main" val="592180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781800" cy="1600200"/>
          </a:xfrm>
        </p:spPr>
        <p:txBody>
          <a:bodyPr>
            <a:normAutofit fontScale="90000"/>
          </a:bodyPr>
          <a:lstStyle/>
          <a:p>
            <a:r>
              <a:rPr lang="en-US" dirty="0" smtClean="0"/>
              <a:t>Reading Ingredient Labels</a:t>
            </a:r>
            <a:endParaRPr lang="en-US" dirty="0"/>
          </a:p>
        </p:txBody>
      </p:sp>
      <p:sp>
        <p:nvSpPr>
          <p:cNvPr id="3" name="Content Placeholder 2"/>
          <p:cNvSpPr>
            <a:spLocks noGrp="1"/>
          </p:cNvSpPr>
          <p:nvPr>
            <p:ph idx="1"/>
          </p:nvPr>
        </p:nvSpPr>
        <p:spPr>
          <a:xfrm>
            <a:off x="-2209800" y="3124200"/>
            <a:ext cx="1219200" cy="990600"/>
          </a:xfrm>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11498"/>
            <a:ext cx="6019800" cy="422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776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1600200"/>
          </a:xfrm>
        </p:spPr>
        <p:txBody>
          <a:bodyPr/>
          <a:lstStyle/>
          <a:p>
            <a:r>
              <a:rPr lang="en-US" dirty="0" smtClean="0"/>
              <a:t>Cross-contamination</a:t>
            </a:r>
            <a:endParaRPr lang="en-US" dirty="0"/>
          </a:p>
        </p:txBody>
      </p:sp>
      <p:sp>
        <p:nvSpPr>
          <p:cNvPr id="3" name="Content Placeholder 2"/>
          <p:cNvSpPr>
            <a:spLocks noGrp="1"/>
          </p:cNvSpPr>
          <p:nvPr>
            <p:ph idx="1"/>
          </p:nvPr>
        </p:nvSpPr>
        <p:spPr>
          <a:xfrm>
            <a:off x="762000" y="2209800"/>
            <a:ext cx="7543800" cy="3886200"/>
          </a:xfrm>
        </p:spPr>
        <p:txBody>
          <a:bodyPr/>
          <a:lstStyle/>
          <a:p>
            <a:r>
              <a:rPr lang="en-US" dirty="0"/>
              <a:t>Cross-contamination occurs when a food that does not itself contain any allergens is tainted with an allergen during food preparation, cooking, storage, or serving. It can occur at home, in restaurants, or in manufacturing </a:t>
            </a:r>
            <a:r>
              <a:rPr lang="en-US" dirty="0" smtClean="0"/>
              <a:t>lines.</a:t>
            </a:r>
            <a:endParaRPr lang="en-US" dirty="0"/>
          </a:p>
        </p:txBody>
      </p:sp>
    </p:spTree>
    <p:extLst>
      <p:ext uri="{BB962C8B-B14F-4D97-AF65-F5344CB8AC3E}">
        <p14:creationId xmlns:p14="http://schemas.microsoft.com/office/powerpoint/2010/main" val="14486147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349</TotalTime>
  <Words>508</Words>
  <Application>Microsoft Office PowerPoint</Application>
  <PresentationFormat>On-screen Show (4:3)</PresentationFormat>
  <Paragraphs>55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NewsPrint</vt:lpstr>
      <vt:lpstr>Food Allergies</vt:lpstr>
      <vt:lpstr>Food Allergy vs Food Intolerance</vt:lpstr>
      <vt:lpstr>Allergy Symptoms</vt:lpstr>
      <vt:lpstr>Food Allergy vs Food Intolerance</vt:lpstr>
      <vt:lpstr>Lactose Intolerance</vt:lpstr>
      <vt:lpstr>Top 8 allergens</vt:lpstr>
      <vt:lpstr>Reading Ingredient Labels</vt:lpstr>
      <vt:lpstr>Reading Ingredient Labels</vt:lpstr>
      <vt:lpstr>Cross-contamination</vt:lpstr>
      <vt:lpstr>Hazard or no hazard?</vt:lpstr>
      <vt:lpstr>Hazard or no hazard?</vt:lpstr>
      <vt:lpstr>Hazard or no hazard?</vt:lpstr>
      <vt:lpstr>Food allergies at schools</vt:lpstr>
      <vt:lpstr>Treatment</vt:lpstr>
      <vt:lpstr>Action Plan</vt:lpstr>
      <vt:lpstr>PowerPoint Presentation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Allergies</dc:title>
  <dc:creator>Kalyn Eden</dc:creator>
  <cp:lastModifiedBy>Kalyn Eden</cp:lastModifiedBy>
  <cp:revision>37</cp:revision>
  <dcterms:created xsi:type="dcterms:W3CDTF">2013-04-19T22:04:01Z</dcterms:created>
  <dcterms:modified xsi:type="dcterms:W3CDTF">2013-05-04T01:29:03Z</dcterms:modified>
</cp:coreProperties>
</file>