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4" r:id="rId3"/>
    <p:sldId id="271" r:id="rId4"/>
    <p:sldId id="276" r:id="rId5"/>
    <p:sldId id="272" r:id="rId6"/>
    <p:sldId id="277" r:id="rId7"/>
    <p:sldId id="286" r:id="rId8"/>
    <p:sldId id="287" r:id="rId9"/>
    <p:sldId id="288" r:id="rId10"/>
    <p:sldId id="293" r:id="rId11"/>
    <p:sldId id="289" r:id="rId12"/>
    <p:sldId id="292" r:id="rId13"/>
    <p:sldId id="290" r:id="rId14"/>
    <p:sldId id="296" r:id="rId15"/>
    <p:sldId id="260" r:id="rId16"/>
    <p:sldId id="258" r:id="rId17"/>
    <p:sldId id="259" r:id="rId18"/>
    <p:sldId id="261" r:id="rId19"/>
    <p:sldId id="263" r:id="rId20"/>
    <p:sldId id="294" r:id="rId21"/>
    <p:sldId id="275" r:id="rId22"/>
    <p:sldId id="265" r:id="rId23"/>
    <p:sldId id="266" r:id="rId24"/>
    <p:sldId id="267" r:id="rId25"/>
    <p:sldId id="278" r:id="rId26"/>
    <p:sldId id="268" r:id="rId27"/>
    <p:sldId id="269" r:id="rId28"/>
    <p:sldId id="270" r:id="rId29"/>
    <p:sldId id="279" r:id="rId30"/>
    <p:sldId id="280" r:id="rId31"/>
    <p:sldId id="281" r:id="rId32"/>
    <p:sldId id="282" r:id="rId33"/>
    <p:sldId id="283" r:id="rId34"/>
    <p:sldId id="284" r:id="rId35"/>
    <p:sldId id="297" r:id="rId36"/>
    <p:sldId id="298" r:id="rId37"/>
    <p:sldId id="291" r:id="rId38"/>
    <p:sldId id="285" r:id="rId39"/>
    <p:sldId id="274" r:id="rId40"/>
    <p:sldId id="273" r:id="rId41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AA67A21B-04DD-499E-819C-9E7F7B568F9F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7FC50860-77FC-4692-9A6B-8A4D7E086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48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4D68B9B5-6781-49B5-BA27-FDE6475F317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0477"/>
            <a:ext cx="5681980" cy="421624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B0CC396E-6D92-4127-B019-A8BA0C1E5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2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Typically males between 18-30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396E-6D92-4127-B019-A8BA0C1E50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5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Cervical</a:t>
            </a:r>
            <a:r>
              <a:rPr lang="en-US" baseline="0" dirty="0" smtClean="0"/>
              <a:t> spine injuries usually result in quadriplegia.  The higher the level of injury the higher to morbidity and mortality.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396E-6D92-4127-B019-A8BA0C1E50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Anabolic steroid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396E-6D92-4127-B019-A8BA0C1E50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06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Electrogastrography</a:t>
            </a:r>
            <a:r>
              <a:rPr lang="en-US" dirty="0" smtClean="0"/>
              <a:t> – the recording of the electrical activity</a:t>
            </a:r>
            <a:r>
              <a:rPr lang="en-US" baseline="0" dirty="0" smtClean="0"/>
              <a:t> of the stomach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396E-6D92-4127-B019-A8BA0C1E50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38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Spinal cord contusion (bruise) and spinal cord transection (fracture)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396E-6D92-4127-B019-A8BA0C1E50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43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RSI – rapid sequence induction. Anesthesia then intubation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396E-6D92-4127-B019-A8BA0C1E50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54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Muscle</a:t>
            </a:r>
            <a:r>
              <a:rPr lang="en-US" baseline="0" dirty="0" smtClean="0"/>
              <a:t> relaxant – blocks signals between your nerves and muscles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396E-6D92-4127-B019-A8BA0C1E50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95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cardiovascular disease [CVD], </a:t>
            </a:r>
            <a:r>
              <a:rPr lang="en-US" dirty="0" err="1" smtClean="0"/>
              <a:t>atherogenesis</a:t>
            </a:r>
            <a:r>
              <a:rPr lang="en-US" dirty="0" smtClean="0"/>
              <a:t>, and undesirable blood lipid values due to enforced</a:t>
            </a:r>
            <a:r>
              <a:rPr lang="en-US" baseline="0" dirty="0" smtClean="0"/>
              <a:t> inactivity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396E-6D92-4127-B019-A8BA0C1E50A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75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Energy expenditure from gas exchanges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396E-6D92-4127-B019-A8BA0C1E50A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1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2D2C17-C9EB-499E-AAB1-7B073B60B6F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73E98A-4CA0-47EC-9004-1DEA8ECE597C}" type="datetimeFigureOut">
              <a:rPr lang="en-US" smtClean="0"/>
              <a:t>8/27/2013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sci.washington.edu/info/newsletters/articles/05fall_pressureulcers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543800" cy="2593975"/>
          </a:xfrm>
        </p:spPr>
        <p:txBody>
          <a:bodyPr/>
          <a:lstStyle/>
          <a:p>
            <a:pPr algn="ctr"/>
            <a:r>
              <a:rPr lang="en-US" dirty="0" smtClean="0"/>
              <a:t>Spinal Cord Trauma Case </a:t>
            </a:r>
            <a:r>
              <a:rPr lang="en-US" dirty="0"/>
              <a:t>S</a:t>
            </a:r>
            <a:r>
              <a:rPr lang="en-US" dirty="0" smtClean="0"/>
              <a:t>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43800" cy="1066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Kalyn</a:t>
            </a:r>
            <a:r>
              <a:rPr lang="en-US" dirty="0" smtClean="0"/>
              <a:t> </a:t>
            </a:r>
            <a:r>
              <a:rPr lang="en-US" dirty="0" err="1" smtClean="0"/>
              <a:t>Burnell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Central Valley WIC Dietetic Intern</a:t>
            </a:r>
          </a:p>
          <a:p>
            <a:pPr algn="ctr"/>
            <a:r>
              <a:rPr lang="en-US" dirty="0" smtClean="0"/>
              <a:t>Memorial Medical Center Modesto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Ulcers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one time, an estimated 17-39% of the SCI population suffers from a pressure ulcer. </a:t>
            </a:r>
            <a:r>
              <a:rPr lang="en-US" sz="1500" baseline="100000" dirty="0" smtClean="0"/>
              <a:t>7</a:t>
            </a:r>
          </a:p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Skin checks</a:t>
            </a:r>
          </a:p>
          <a:p>
            <a:pPr lvl="1"/>
            <a:r>
              <a:rPr lang="en-US" dirty="0" smtClean="0"/>
              <a:t>Healthy weight</a:t>
            </a:r>
          </a:p>
          <a:p>
            <a:pPr lvl="1"/>
            <a:r>
              <a:rPr lang="en-US" dirty="0" smtClean="0"/>
              <a:t>Regular assessment of nutritional status</a:t>
            </a:r>
          </a:p>
          <a:p>
            <a:r>
              <a:rPr lang="en-US" dirty="0" smtClean="0"/>
              <a:t>3 studies reported associations between higher serum levels of protein, albumin, </a:t>
            </a:r>
            <a:r>
              <a:rPr lang="en-US" dirty="0" err="1" smtClean="0"/>
              <a:t>prealbumin</a:t>
            </a:r>
            <a:r>
              <a:rPr lang="en-US" dirty="0" smtClean="0"/>
              <a:t>, zinc, and vitamin A and decreased risk for pressure ulcers. </a:t>
            </a:r>
            <a:r>
              <a:rPr lang="en-US" sz="1500" baseline="100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702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ressure Ulcers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Bauman, et al</a:t>
            </a:r>
            <a:r>
              <a:rPr lang="en-US" sz="1300" baseline="80000" dirty="0" smtClean="0"/>
              <a:t> </a:t>
            </a:r>
            <a:r>
              <a:rPr lang="en-US" baseline="80000" dirty="0" smtClean="0"/>
              <a:t>5</a:t>
            </a:r>
          </a:p>
          <a:p>
            <a:pPr lvl="1"/>
            <a:r>
              <a:rPr lang="en-US" dirty="0" err="1"/>
              <a:t>Oxandrolone</a:t>
            </a:r>
            <a:r>
              <a:rPr lang="en-US" dirty="0"/>
              <a:t>, 20 mg/d (n 108), or placebo (n 104) until the </a:t>
            </a:r>
            <a:r>
              <a:rPr lang="en-US" dirty="0" smtClean="0"/>
              <a:t>pressure ulcer </a:t>
            </a:r>
            <a:r>
              <a:rPr lang="en-US" dirty="0"/>
              <a:t>healed or 24 </a:t>
            </a:r>
            <a:r>
              <a:rPr lang="en-US" dirty="0" smtClean="0"/>
              <a:t>weeks</a:t>
            </a:r>
          </a:p>
          <a:p>
            <a:pPr lvl="1"/>
            <a:r>
              <a:rPr lang="en-US" dirty="0"/>
              <a:t>SCI and stage III or IV </a:t>
            </a:r>
            <a:r>
              <a:rPr lang="en-US" dirty="0" smtClean="0"/>
              <a:t>pressure ulcers</a:t>
            </a:r>
          </a:p>
          <a:p>
            <a:pPr lvl="1"/>
            <a:r>
              <a:rPr lang="en-US" dirty="0" err="1"/>
              <a:t>Oxandrolone</a:t>
            </a:r>
            <a:r>
              <a:rPr lang="en-US" dirty="0"/>
              <a:t> showed no benefit over placebo for improving healing or the percentage of </a:t>
            </a:r>
            <a:r>
              <a:rPr lang="en-US" dirty="0" smtClean="0"/>
              <a:t>pressure ulcers </a:t>
            </a:r>
            <a:r>
              <a:rPr lang="en-US" dirty="0"/>
              <a:t>that remained closed after 8 weeks of </a:t>
            </a:r>
            <a:r>
              <a:rPr lang="en-US" dirty="0" smtClean="0"/>
              <a:t>treatment</a:t>
            </a:r>
          </a:p>
          <a:p>
            <a:r>
              <a:rPr lang="en-US" dirty="0" smtClean="0"/>
              <a:t>Chapman B, et al </a:t>
            </a:r>
            <a:r>
              <a:rPr lang="en-US" sz="1700" baseline="80000" dirty="0" smtClean="0"/>
              <a:t>6</a:t>
            </a:r>
          </a:p>
          <a:p>
            <a:pPr lvl="1"/>
            <a:r>
              <a:rPr lang="en-US" dirty="0"/>
              <a:t>Thirty-four </a:t>
            </a:r>
            <a:r>
              <a:rPr lang="en-US" dirty="0" smtClean="0"/>
              <a:t>SCI patients </a:t>
            </a:r>
            <a:r>
              <a:rPr lang="en-US" dirty="0"/>
              <a:t>with a grade 2, 3 or 4 pressure ulcer were prescribed two 237 mL </a:t>
            </a:r>
            <a:r>
              <a:rPr lang="en-US" dirty="0" err="1"/>
              <a:t>tetrapaks</a:t>
            </a:r>
            <a:r>
              <a:rPr lang="en-US" dirty="0"/>
              <a:t>/day of a supplement containing additional protein, arginine, zinc and vitamin 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20 </a:t>
            </a:r>
            <a:r>
              <a:rPr lang="en-US" dirty="0"/>
              <a:t>patients consumed the nutritional supplement until full pressure ulcer healing had occurred, while 14 patients </a:t>
            </a:r>
            <a:r>
              <a:rPr lang="en-US" dirty="0" smtClean="0"/>
              <a:t>did not complete trial </a:t>
            </a:r>
          </a:p>
          <a:p>
            <a:pPr lvl="1"/>
            <a:r>
              <a:rPr lang="en-US" dirty="0"/>
              <a:t>A 2.5-fold greater rate of healing was observed in patients consuming the supplement until full healing compared with those who </a:t>
            </a:r>
            <a:r>
              <a:rPr lang="en-US" dirty="0" smtClean="0"/>
              <a:t>stopped </a:t>
            </a:r>
            <a:r>
              <a:rPr lang="en-US" dirty="0"/>
              <a:t>taking the supplement (8.5 ± 1.1 weeks </a:t>
            </a:r>
            <a:r>
              <a:rPr lang="en-US" dirty="0" err="1"/>
              <a:t>vs</a:t>
            </a:r>
            <a:r>
              <a:rPr lang="en-US" dirty="0"/>
              <a:t> 20.9 ± 7.0 weeks respectively; P= 0.04).</a:t>
            </a:r>
          </a:p>
        </p:txBody>
      </p:sp>
    </p:spTree>
    <p:extLst>
      <p:ext uri="{BB962C8B-B14F-4D97-AF65-F5344CB8AC3E}">
        <p14:creationId xmlns:p14="http://schemas.microsoft.com/office/powerpoint/2010/main" val="320078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practices </a:t>
            </a:r>
            <a:r>
              <a:rPr lang="en-US" sz="2000" baseline="80000" dirty="0" smtClean="0"/>
              <a:t>1</a:t>
            </a:r>
          </a:p>
          <a:p>
            <a:pPr lvl="1"/>
            <a:r>
              <a:rPr lang="en-US" dirty="0" smtClean="0"/>
              <a:t>Therapeutic diets high in fiber and adequate water</a:t>
            </a:r>
          </a:p>
          <a:p>
            <a:pPr lvl="1"/>
            <a:r>
              <a:rPr lang="en-US" dirty="0"/>
              <a:t>Consortium of Spinal Cord Medicine suggest </a:t>
            </a:r>
            <a:r>
              <a:rPr lang="en-US" dirty="0" smtClean="0"/>
              <a:t>a </a:t>
            </a:r>
            <a:r>
              <a:rPr lang="en-US" dirty="0"/>
              <a:t>fluid intake of 500 ml/day greater than the </a:t>
            </a:r>
            <a:r>
              <a:rPr lang="en-US" dirty="0" smtClean="0"/>
              <a:t>2 liters/day guidelines showed a significant improvement in bowel function in SCI patients.</a:t>
            </a:r>
          </a:p>
          <a:p>
            <a:pPr lvl="1"/>
            <a:r>
              <a:rPr lang="en-US" dirty="0" smtClean="0"/>
              <a:t>Routine bowel preparation program</a:t>
            </a:r>
          </a:p>
          <a:p>
            <a:r>
              <a:rPr lang="en-US" dirty="0" smtClean="0"/>
              <a:t>Survey of SCI patients in UK (n=1334) </a:t>
            </a:r>
            <a:r>
              <a:rPr lang="en-US" sz="1600" baseline="80000" dirty="0" smtClean="0"/>
              <a:t>10</a:t>
            </a:r>
          </a:p>
          <a:p>
            <a:pPr lvl="1"/>
            <a:r>
              <a:rPr lang="en-US" dirty="0" smtClean="0"/>
              <a:t>39% suffered from chronic constipation</a:t>
            </a:r>
          </a:p>
          <a:p>
            <a:pPr lvl="1"/>
            <a:r>
              <a:rPr lang="en-US" dirty="0" smtClean="0"/>
              <a:t>36% hemorrhoids</a:t>
            </a:r>
          </a:p>
          <a:p>
            <a:pPr lvl="1"/>
            <a:r>
              <a:rPr lang="en-US" dirty="0" smtClean="0"/>
              <a:t>31% abdominal distension</a:t>
            </a:r>
          </a:p>
        </p:txBody>
      </p:sp>
    </p:spTree>
    <p:extLst>
      <p:ext uri="{BB962C8B-B14F-4D97-AF65-F5344CB8AC3E}">
        <p14:creationId xmlns:p14="http://schemas.microsoft.com/office/powerpoint/2010/main" val="4254359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err="1"/>
              <a:t>Ching</a:t>
            </a:r>
            <a:r>
              <a:rPr lang="en-US" sz="1800" dirty="0"/>
              <a:t>-Liang Lu</a:t>
            </a:r>
            <a:r>
              <a:rPr lang="en-US" sz="1800" dirty="0" smtClean="0"/>
              <a:t>, et al.</a:t>
            </a:r>
            <a:r>
              <a:rPr lang="en-US" sz="1900" dirty="0" smtClean="0"/>
              <a:t> </a:t>
            </a:r>
            <a:r>
              <a:rPr lang="en-US" sz="1900" baseline="80000" dirty="0" smtClean="0"/>
              <a:t>3</a:t>
            </a:r>
          </a:p>
          <a:p>
            <a:pPr lvl="1"/>
            <a:r>
              <a:rPr lang="en-US" sz="1800" dirty="0"/>
              <a:t>12 cervical SCI patients and 14 healthy </a:t>
            </a:r>
            <a:r>
              <a:rPr lang="en-US" sz="1800" dirty="0" smtClean="0"/>
              <a:t>controls</a:t>
            </a:r>
          </a:p>
          <a:p>
            <a:pPr lvl="1"/>
            <a:r>
              <a:rPr lang="en-US" sz="1800" dirty="0"/>
              <a:t>Gastric </a:t>
            </a:r>
            <a:r>
              <a:rPr lang="en-US" sz="1800" dirty="0" err="1"/>
              <a:t>myoelectrical</a:t>
            </a:r>
            <a:r>
              <a:rPr lang="en-US" sz="1800" dirty="0"/>
              <a:t> activity was recorded using surface </a:t>
            </a:r>
            <a:r>
              <a:rPr lang="en-US" sz="1800" dirty="0" err="1"/>
              <a:t>electrogastrography</a:t>
            </a:r>
            <a:r>
              <a:rPr lang="en-US" sz="1800" dirty="0"/>
              <a:t> for 30 min in the fasting state and 1 h after a standard test </a:t>
            </a:r>
            <a:r>
              <a:rPr lang="en-US" sz="1800" dirty="0" smtClean="0"/>
              <a:t>meal</a:t>
            </a:r>
          </a:p>
          <a:p>
            <a:pPr lvl="1"/>
            <a:r>
              <a:rPr lang="en-US" sz="1800" dirty="0"/>
              <a:t>In both fasting and fed states, regular and stable gastric slow waves were observed in both the control group and patients with cervical </a:t>
            </a:r>
            <a:r>
              <a:rPr lang="en-US" sz="1800" dirty="0" smtClean="0"/>
              <a:t>SCI</a:t>
            </a:r>
          </a:p>
          <a:p>
            <a:r>
              <a:rPr lang="en-US" sz="1800" dirty="0" smtClean="0"/>
              <a:t>Emmanuel A, et al. </a:t>
            </a:r>
            <a:r>
              <a:rPr lang="en-US" sz="1700" baseline="80000" dirty="0" smtClean="0"/>
              <a:t>4</a:t>
            </a:r>
          </a:p>
          <a:p>
            <a:pPr lvl="1"/>
            <a:r>
              <a:rPr lang="en-US" sz="1800" dirty="0"/>
              <a:t>Investigation of bowel function in 55 </a:t>
            </a:r>
            <a:r>
              <a:rPr lang="en-US" sz="1800" dirty="0" smtClean="0"/>
              <a:t>SCI patients </a:t>
            </a:r>
            <a:r>
              <a:rPr lang="en-US" sz="1800" dirty="0"/>
              <a:t>and 26 healthy volunteers </a:t>
            </a:r>
            <a:r>
              <a:rPr lang="en-US" sz="1800" dirty="0" smtClean="0"/>
              <a:t>(Out of the 55 SCI patients, 24 </a:t>
            </a:r>
            <a:r>
              <a:rPr lang="en-US" sz="1800" dirty="0"/>
              <a:t>had </a:t>
            </a:r>
            <a:r>
              <a:rPr lang="en-US" sz="1800" dirty="0" smtClean="0"/>
              <a:t>injuries </a:t>
            </a:r>
            <a:r>
              <a:rPr lang="en-US" sz="1800" dirty="0"/>
              <a:t>above T5 and 31 had </a:t>
            </a:r>
            <a:r>
              <a:rPr lang="en-US" sz="1800" dirty="0" smtClean="0"/>
              <a:t>injuries </a:t>
            </a:r>
            <a:r>
              <a:rPr lang="en-US" sz="1800" dirty="0"/>
              <a:t>below </a:t>
            </a:r>
            <a:r>
              <a:rPr lang="en-US" sz="1800" dirty="0" smtClean="0"/>
              <a:t>T5)</a:t>
            </a:r>
          </a:p>
          <a:p>
            <a:pPr lvl="1"/>
            <a:r>
              <a:rPr lang="en-US" sz="1800" dirty="0" smtClean="0"/>
              <a:t>75% of patients with injuries above T5 complained of constipation and 55% of patients with injuries below T5 complained of constipation</a:t>
            </a:r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ubjective </a:t>
            </a:r>
            <a:r>
              <a:rPr lang="en-US" sz="1800" dirty="0"/>
              <a:t>constipation correlates closely with slow gut </a:t>
            </a:r>
            <a:r>
              <a:rPr lang="en-US" sz="1800" dirty="0" smtClean="0"/>
              <a:t>transit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ucosal </a:t>
            </a:r>
            <a:r>
              <a:rPr lang="en-US" sz="1800" dirty="0"/>
              <a:t>blood flow was lower in SCI patients with </a:t>
            </a:r>
            <a:r>
              <a:rPr lang="en-US" sz="1800" dirty="0" smtClean="0"/>
              <a:t>constipation</a:t>
            </a:r>
          </a:p>
          <a:p>
            <a:pPr lvl="1"/>
            <a:r>
              <a:rPr lang="en-US" sz="1800" dirty="0"/>
              <a:t>All </a:t>
            </a:r>
            <a:r>
              <a:rPr lang="en-US" sz="1800" dirty="0" smtClean="0"/>
              <a:t>SCI patients </a:t>
            </a:r>
            <a:r>
              <a:rPr lang="en-US" sz="1800" dirty="0"/>
              <a:t>had an elevated sensory threshold. The threshold was significantly higher in those with subjective constipation (P&lt;0.01), slow transit (P&lt;0.04) and high SCI (P=0.046). </a:t>
            </a:r>
            <a:endParaRPr lang="en-US" sz="1800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05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 err="1" smtClean="0"/>
              <a:t>Gondim</a:t>
            </a:r>
            <a:r>
              <a:rPr lang="en-US" sz="1700" dirty="0" smtClean="0"/>
              <a:t> F, et al. </a:t>
            </a:r>
            <a:r>
              <a:rPr lang="en-US" sz="1800" baseline="80000" dirty="0" smtClean="0"/>
              <a:t>8</a:t>
            </a:r>
          </a:p>
          <a:p>
            <a:pPr lvl="1"/>
            <a:r>
              <a:rPr lang="en-US" sz="1700" dirty="0" smtClean="0"/>
              <a:t>Gastric emptying of solid foods following spinal cord contusion (SCC) and spinal cord transection (SCT) in rats</a:t>
            </a:r>
          </a:p>
          <a:p>
            <a:pPr lvl="1"/>
            <a:r>
              <a:rPr lang="en-US" sz="1700" dirty="0" smtClean="0"/>
              <a:t>Gastric emptying was </a:t>
            </a:r>
            <a:r>
              <a:rPr lang="en-US" sz="1700" dirty="0"/>
              <a:t>significantly </a:t>
            </a:r>
            <a:r>
              <a:rPr lang="en-US" sz="1700" dirty="0" smtClean="0"/>
              <a:t>delayed at </a:t>
            </a:r>
            <a:r>
              <a:rPr lang="en-US" sz="1700" dirty="0"/>
              <a:t>3 days and up to 3 weeks </a:t>
            </a:r>
            <a:r>
              <a:rPr lang="en-US" sz="1700" dirty="0" smtClean="0"/>
              <a:t>post-injury in both SCC and SCT rats</a:t>
            </a:r>
          </a:p>
          <a:p>
            <a:pPr lvl="1"/>
            <a:r>
              <a:rPr lang="en-US" sz="1700" dirty="0"/>
              <a:t>Recovery of the delay of GE of solid </a:t>
            </a:r>
            <a:r>
              <a:rPr lang="en-US" sz="1700" dirty="0" smtClean="0"/>
              <a:t>food occurred at 6 </a:t>
            </a:r>
            <a:r>
              <a:rPr lang="en-US" sz="1700" dirty="0"/>
              <a:t>weeks </a:t>
            </a:r>
            <a:r>
              <a:rPr lang="en-US" sz="1700" dirty="0" smtClean="0"/>
              <a:t>after for </a:t>
            </a:r>
            <a:r>
              <a:rPr lang="en-US" sz="1700" dirty="0"/>
              <a:t>SCC, but not after SCT</a:t>
            </a:r>
            <a:r>
              <a:rPr lang="en-US" sz="1700" dirty="0" smtClean="0"/>
              <a:t>.</a:t>
            </a:r>
          </a:p>
          <a:p>
            <a:pPr lvl="1"/>
            <a:r>
              <a:rPr lang="en-US" sz="1700" dirty="0" smtClean="0"/>
              <a:t>Gastric </a:t>
            </a:r>
            <a:r>
              <a:rPr lang="en-US" sz="1700" dirty="0"/>
              <a:t>motility </a:t>
            </a:r>
            <a:r>
              <a:rPr lang="en-US" sz="1700" dirty="0" smtClean="0"/>
              <a:t>changes (spontaneous gastric contractions) continued after normalization of gastric emptying for SCC rats</a:t>
            </a:r>
            <a:endParaRPr lang="en-US" sz="1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43400"/>
            <a:ext cx="16242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408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Patient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5129213" cy="337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54486" y="2057400"/>
            <a:ext cx="236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Assessment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H&amp;P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Hospital Course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Labs &amp; Meds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MNT notes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Conclusion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Name: F.P.</a:t>
            </a:r>
          </a:p>
          <a:p>
            <a:r>
              <a:rPr lang="en-US" dirty="0" smtClean="0"/>
              <a:t>Age: 67 </a:t>
            </a:r>
          </a:p>
          <a:p>
            <a:r>
              <a:rPr lang="en-US" dirty="0" smtClean="0"/>
              <a:t>Sex: Male</a:t>
            </a:r>
          </a:p>
          <a:p>
            <a:r>
              <a:rPr lang="en-US" dirty="0" smtClean="0"/>
              <a:t>Ethnicity: Hispanic</a:t>
            </a:r>
          </a:p>
          <a:p>
            <a:r>
              <a:rPr lang="en-US" dirty="0" smtClean="0"/>
              <a:t>Height: 6’ 1” </a:t>
            </a:r>
          </a:p>
          <a:p>
            <a:r>
              <a:rPr lang="en-US" dirty="0" smtClean="0"/>
              <a:t>Weight: 135 kg</a:t>
            </a:r>
          </a:p>
          <a:p>
            <a:r>
              <a:rPr lang="en-US" dirty="0" smtClean="0"/>
              <a:t>IBW: 83.6 kg</a:t>
            </a:r>
          </a:p>
          <a:p>
            <a:r>
              <a:rPr lang="en-US" dirty="0" smtClean="0"/>
              <a:t>% IBW: 161%</a:t>
            </a:r>
          </a:p>
          <a:p>
            <a:r>
              <a:rPr lang="en-US" dirty="0" smtClean="0"/>
              <a:t>BMI 40</a:t>
            </a:r>
          </a:p>
          <a:p>
            <a:r>
              <a:rPr lang="en-US" dirty="0" smtClean="0"/>
              <a:t>Adjusted weight: 96 kg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PMH: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ypertension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eart disease</a:t>
            </a:r>
          </a:p>
          <a:p>
            <a:pPr lvl="1"/>
            <a:r>
              <a:rPr lang="en-US" dirty="0" smtClean="0"/>
              <a:t>Alcoholic</a:t>
            </a:r>
          </a:p>
          <a:p>
            <a:pPr lvl="1"/>
            <a:r>
              <a:rPr lang="en-US" dirty="0" smtClean="0"/>
              <a:t>Tobacco use</a:t>
            </a:r>
          </a:p>
          <a:p>
            <a:r>
              <a:rPr lang="en-US" dirty="0" smtClean="0"/>
              <a:t>Social </a:t>
            </a:r>
            <a:r>
              <a:rPr lang="en-US" dirty="0" err="1" smtClean="0"/>
              <a:t>Hx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Married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sons and 1 daughter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2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present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presents  to San Joaquin General after a bicycle related event.  </a:t>
            </a:r>
          </a:p>
          <a:p>
            <a:r>
              <a:rPr lang="en-US" dirty="0" smtClean="0"/>
              <a:t>Patient was reportedly traveling at a medium rate of speed  when he fell and struck his head on a curb.  He was not wearing a helmet.  </a:t>
            </a:r>
          </a:p>
          <a:p>
            <a:r>
              <a:rPr lang="en-US" dirty="0" smtClean="0"/>
              <a:t>When he was evaluated at San Joaquin General he was unable to move his extremities except for being able to shrug his shoulders.  </a:t>
            </a:r>
          </a:p>
          <a:p>
            <a:r>
              <a:rPr lang="en-US" dirty="0" smtClean="0"/>
              <a:t>Due to his agitation he was RSI and then evaluated.  </a:t>
            </a:r>
          </a:p>
          <a:p>
            <a:r>
              <a:rPr lang="en-US" dirty="0" smtClean="0"/>
              <a:t>Subsequent CT scan was obtained of the head, neck, chest, and abdomen.  He was found to have a cervical spine fracture and was transferred to MMC on August 2</a:t>
            </a:r>
            <a:r>
              <a:rPr lang="en-US" baseline="30000" dirty="0" smtClean="0"/>
              <a:t>nd</a:t>
            </a:r>
            <a:r>
              <a:rPr lang="en-US" dirty="0" smtClean="0"/>
              <a:t> for higher level of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Upon admit to MMC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Airway – intubated</a:t>
            </a:r>
          </a:p>
          <a:p>
            <a:r>
              <a:rPr lang="en-US" dirty="0" smtClean="0"/>
              <a:t>C-Spine - stabilized with a hard cervical collar</a:t>
            </a:r>
          </a:p>
          <a:p>
            <a:r>
              <a:rPr lang="en-US" dirty="0" smtClean="0"/>
              <a:t>Skin – laceration on the forehead</a:t>
            </a:r>
          </a:p>
          <a:p>
            <a:r>
              <a:rPr lang="en-US" dirty="0" err="1" smtClean="0"/>
              <a:t>Neuro</a:t>
            </a:r>
            <a:r>
              <a:rPr lang="en-US" dirty="0" smtClean="0"/>
              <a:t> – On </a:t>
            </a:r>
            <a:r>
              <a:rPr lang="en-US" dirty="0" err="1" smtClean="0"/>
              <a:t>Norcuron</a:t>
            </a:r>
            <a:r>
              <a:rPr lang="en-US" dirty="0" smtClean="0"/>
              <a:t> - patient would wake and begin thrashing neck despite being in a C-collar.</a:t>
            </a:r>
          </a:p>
          <a:p>
            <a:r>
              <a:rPr lang="en-US" dirty="0" smtClean="0"/>
              <a:t>Extremities – grossly shrugging both shoulders.  Unable to determine sensory level.</a:t>
            </a:r>
          </a:p>
          <a:p>
            <a:r>
              <a:rPr lang="en-US" dirty="0" smtClean="0"/>
              <a:t>Active problem list:</a:t>
            </a:r>
          </a:p>
          <a:p>
            <a:pPr lvl="1"/>
            <a:r>
              <a:rPr lang="en-US" dirty="0" smtClean="0"/>
              <a:t>Cervical spine fracture (C3-C4) - incomplete</a:t>
            </a:r>
          </a:p>
          <a:p>
            <a:pPr lvl="1"/>
            <a:r>
              <a:rPr lang="en-US" dirty="0" smtClean="0"/>
              <a:t>Forehead laceration</a:t>
            </a:r>
          </a:p>
          <a:p>
            <a:pPr lvl="1"/>
            <a:r>
              <a:rPr lang="en-US" dirty="0" smtClean="0"/>
              <a:t>Alcohol intoxication, </a:t>
            </a:r>
            <a:r>
              <a:rPr lang="en-US" dirty="0" err="1" smtClean="0"/>
              <a:t>polydrug</a:t>
            </a:r>
            <a:r>
              <a:rPr lang="en-US" dirty="0" smtClean="0"/>
              <a:t> abuse</a:t>
            </a:r>
          </a:p>
          <a:p>
            <a:pPr lvl="1"/>
            <a:r>
              <a:rPr lang="en-US" dirty="0" smtClean="0"/>
              <a:t>Quadriplegia following spinal cord injury</a:t>
            </a:r>
          </a:p>
          <a:p>
            <a:pPr lvl="1"/>
            <a:r>
              <a:rPr lang="en-US" dirty="0" smtClean="0"/>
              <a:t>Neurogenic 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Course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Autofit/>
          </a:bodyPr>
          <a:lstStyle/>
          <a:p>
            <a:pPr lvl="0" rtl="0"/>
            <a:r>
              <a:rPr lang="en-US" sz="1800" b="1" dirty="0" smtClean="0"/>
              <a:t>8/2</a:t>
            </a:r>
            <a:r>
              <a:rPr lang="en-US" sz="1800" dirty="0" smtClean="0"/>
              <a:t> </a:t>
            </a:r>
            <a:r>
              <a:rPr lang="en-US" sz="1800" dirty="0" err="1" smtClean="0"/>
              <a:t>Pt</a:t>
            </a:r>
            <a:r>
              <a:rPr lang="en-US" sz="1800" dirty="0" smtClean="0"/>
              <a:t> transferred to MMC</a:t>
            </a:r>
          </a:p>
          <a:p>
            <a:pPr lvl="0" rtl="0"/>
            <a:r>
              <a:rPr lang="en-US" sz="1800" b="1" dirty="0" smtClean="0"/>
              <a:t>8/5</a:t>
            </a:r>
            <a:r>
              <a:rPr lang="en-US" sz="1800" dirty="0" smtClean="0"/>
              <a:t> Swallow evaluatio</a:t>
            </a:r>
            <a:r>
              <a:rPr lang="en-US" sz="1800" dirty="0"/>
              <a:t>n</a:t>
            </a:r>
            <a:endParaRPr lang="en-US" sz="1800" dirty="0" smtClean="0"/>
          </a:p>
          <a:p>
            <a:pPr lvl="1"/>
            <a:r>
              <a:rPr lang="en-US" sz="1800" dirty="0" smtClean="0"/>
              <a:t>Aspiration risk: HIGH RISK</a:t>
            </a:r>
          </a:p>
          <a:p>
            <a:r>
              <a:rPr lang="en-US" sz="1800" b="1" dirty="0" smtClean="0"/>
              <a:t>8/6</a:t>
            </a:r>
            <a:r>
              <a:rPr lang="en-US" sz="1800" dirty="0" smtClean="0"/>
              <a:t> Swallow evaluation</a:t>
            </a:r>
          </a:p>
          <a:p>
            <a:pPr lvl="1"/>
            <a:r>
              <a:rPr lang="en-US" sz="1800" dirty="0" smtClean="0"/>
              <a:t>Aspiration risk: HIGH RISK</a:t>
            </a:r>
          </a:p>
          <a:p>
            <a:r>
              <a:rPr lang="en-US" sz="1800" b="1" dirty="0" smtClean="0"/>
              <a:t>8/6</a:t>
            </a:r>
            <a:r>
              <a:rPr lang="en-US" sz="1800" dirty="0" smtClean="0"/>
              <a:t> MNT </a:t>
            </a:r>
            <a:r>
              <a:rPr lang="en-US" sz="1800" b="0" dirty="0" smtClean="0"/>
              <a:t>Assessment</a:t>
            </a:r>
            <a:endParaRPr lang="en-US" sz="1800" dirty="0" smtClean="0"/>
          </a:p>
          <a:p>
            <a:pPr lvl="1"/>
            <a:r>
              <a:rPr lang="en-US" sz="1800" b="0" dirty="0" smtClean="0"/>
              <a:t>TF started </a:t>
            </a:r>
            <a:endParaRPr lang="en-US" sz="1800" dirty="0"/>
          </a:p>
          <a:p>
            <a:pPr lvl="0" rtl="0"/>
            <a:r>
              <a:rPr lang="en-US" sz="1800" b="1" dirty="0" smtClean="0"/>
              <a:t>8/7</a:t>
            </a:r>
            <a:r>
              <a:rPr lang="en-US" sz="1800" dirty="0" smtClean="0"/>
              <a:t> TF stopped</a:t>
            </a:r>
            <a:endParaRPr lang="en-US" sz="1800" dirty="0"/>
          </a:p>
          <a:p>
            <a:pPr lvl="0" rtl="0"/>
            <a:r>
              <a:rPr lang="en-US" sz="1800" b="1" dirty="0" smtClean="0"/>
              <a:t>8/8</a:t>
            </a:r>
            <a:r>
              <a:rPr lang="en-US" sz="1800" dirty="0" smtClean="0"/>
              <a:t> Laminectomy </a:t>
            </a:r>
          </a:p>
          <a:p>
            <a:pPr lvl="0" rtl="0"/>
            <a:r>
              <a:rPr lang="en-US" sz="1800" b="1" dirty="0" smtClean="0"/>
              <a:t>8/9</a:t>
            </a:r>
            <a:r>
              <a:rPr lang="en-US" sz="1800" dirty="0" smtClean="0"/>
              <a:t> MNT follow-up</a:t>
            </a:r>
          </a:p>
          <a:p>
            <a:pPr lvl="1"/>
            <a:r>
              <a:rPr lang="en-US" sz="1800" dirty="0" smtClean="0"/>
              <a:t>TF re-started </a:t>
            </a:r>
            <a:endParaRPr lang="en-US" sz="1800" dirty="0"/>
          </a:p>
          <a:p>
            <a:pPr lvl="0" rtl="0"/>
            <a:r>
              <a:rPr lang="en-US" sz="1800" b="1" dirty="0" smtClean="0"/>
              <a:t>8/10</a:t>
            </a:r>
            <a:r>
              <a:rPr lang="en-US" sz="1800" dirty="0" smtClean="0"/>
              <a:t> Passed swallow evaluation</a:t>
            </a:r>
            <a:endParaRPr lang="en-US" sz="1800" dirty="0"/>
          </a:p>
          <a:p>
            <a:pPr lvl="1" rtl="0"/>
            <a:r>
              <a:rPr lang="en-US" sz="1800" dirty="0" smtClean="0"/>
              <a:t>Started mechanical diet; diced with thin liquids</a:t>
            </a:r>
            <a:endParaRPr lang="en-US" sz="1800" dirty="0"/>
          </a:p>
          <a:p>
            <a:pPr lvl="0" rtl="0"/>
            <a:r>
              <a:rPr lang="en-US" sz="1800" b="1" dirty="0" smtClean="0"/>
              <a:t>8/13</a:t>
            </a:r>
            <a:r>
              <a:rPr lang="en-US" sz="1800" dirty="0" smtClean="0"/>
              <a:t>  MNT follow-up</a:t>
            </a:r>
            <a:endParaRPr lang="en-US" sz="1800" dirty="0"/>
          </a:p>
          <a:p>
            <a:pPr lvl="0" rtl="0"/>
            <a:r>
              <a:rPr lang="en-US" sz="1800" b="1" dirty="0" smtClean="0"/>
              <a:t>8/16</a:t>
            </a:r>
            <a:r>
              <a:rPr lang="en-US" sz="1800" dirty="0" smtClean="0"/>
              <a:t>  MNT follow-up</a:t>
            </a:r>
          </a:p>
          <a:p>
            <a:pPr lvl="0" rt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78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of the cervical spine</a:t>
            </a:r>
          </a:p>
          <a:p>
            <a:r>
              <a:rPr lang="en-US" dirty="0" smtClean="0"/>
              <a:t>Nutrition implications for SCI patients </a:t>
            </a:r>
          </a:p>
          <a:p>
            <a:r>
              <a:rPr lang="en-US" dirty="0" smtClean="0"/>
              <a:t>Patient overview</a:t>
            </a:r>
          </a:p>
          <a:p>
            <a:r>
              <a:rPr lang="en-US" dirty="0" smtClean="0"/>
              <a:t>Hospital course</a:t>
            </a:r>
          </a:p>
          <a:p>
            <a:r>
              <a:rPr lang="en-US" dirty="0" smtClean="0"/>
              <a:t>MNT notes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Glucose</a:t>
            </a:r>
            <a:r>
              <a:rPr lang="en-US" sz="2600" dirty="0" smtClean="0"/>
              <a:t> (70-100 mg/</a:t>
            </a:r>
            <a:r>
              <a:rPr lang="en-US" sz="2600" dirty="0" err="1" smtClean="0"/>
              <a:t>dL</a:t>
            </a:r>
            <a:r>
              <a:rPr lang="en-US" sz="2600" dirty="0" smtClean="0"/>
              <a:t>)</a:t>
            </a:r>
          </a:p>
          <a:p>
            <a:pPr lvl="1"/>
            <a:r>
              <a:rPr lang="en-US" dirty="0" smtClean="0"/>
              <a:t>8/2 132</a:t>
            </a:r>
          </a:p>
          <a:p>
            <a:pPr lvl="1"/>
            <a:r>
              <a:rPr lang="en-US" dirty="0" smtClean="0"/>
              <a:t>8/3 166</a:t>
            </a:r>
          </a:p>
          <a:p>
            <a:pPr lvl="1"/>
            <a:r>
              <a:rPr lang="en-US" dirty="0" smtClean="0"/>
              <a:t>8/4 136</a:t>
            </a:r>
          </a:p>
          <a:p>
            <a:pPr lvl="1"/>
            <a:r>
              <a:rPr lang="en-US" dirty="0" smtClean="0"/>
              <a:t>8/5 127</a:t>
            </a:r>
          </a:p>
          <a:p>
            <a:pPr lvl="1"/>
            <a:r>
              <a:rPr lang="en-US" dirty="0" smtClean="0"/>
              <a:t>8/7 122</a:t>
            </a:r>
          </a:p>
          <a:p>
            <a:pPr lvl="1"/>
            <a:r>
              <a:rPr lang="en-US" dirty="0" smtClean="0"/>
              <a:t>8/9 110</a:t>
            </a:r>
          </a:p>
          <a:p>
            <a:pPr lvl="1"/>
            <a:r>
              <a:rPr lang="en-US" dirty="0" smtClean="0"/>
              <a:t>8/10 82</a:t>
            </a:r>
          </a:p>
          <a:p>
            <a:pPr lvl="1"/>
            <a:r>
              <a:rPr lang="en-US" dirty="0" smtClean="0"/>
              <a:t>8/11 81</a:t>
            </a:r>
          </a:p>
          <a:p>
            <a:pPr lvl="1"/>
            <a:r>
              <a:rPr lang="en-US" dirty="0" smtClean="0"/>
              <a:t>8/12 96</a:t>
            </a:r>
          </a:p>
          <a:p>
            <a:pPr lvl="1"/>
            <a:r>
              <a:rPr lang="en-US" dirty="0" smtClean="0"/>
              <a:t>8/14 91</a:t>
            </a:r>
          </a:p>
          <a:p>
            <a:pPr lvl="1"/>
            <a:r>
              <a:rPr lang="en-US" dirty="0" smtClean="0"/>
              <a:t>8/16 93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Na</a:t>
            </a:r>
            <a:r>
              <a:rPr lang="en-US" dirty="0" smtClean="0"/>
              <a:t> ( 136-145 </a:t>
            </a:r>
            <a:r>
              <a:rPr lang="en-US" dirty="0" err="1" smtClean="0"/>
              <a:t>mmol</a:t>
            </a:r>
            <a:r>
              <a:rPr lang="en-US" dirty="0" smtClean="0"/>
              <a:t>/L)</a:t>
            </a:r>
          </a:p>
          <a:p>
            <a:pPr lvl="1"/>
            <a:r>
              <a:rPr lang="en-US" dirty="0" smtClean="0"/>
              <a:t>8/2 140</a:t>
            </a:r>
          </a:p>
          <a:p>
            <a:pPr lvl="1"/>
            <a:r>
              <a:rPr lang="en-US" dirty="0" smtClean="0"/>
              <a:t>8/3 138</a:t>
            </a:r>
          </a:p>
          <a:p>
            <a:pPr lvl="1"/>
            <a:r>
              <a:rPr lang="en-US" dirty="0" smtClean="0"/>
              <a:t>8/4 135</a:t>
            </a:r>
          </a:p>
          <a:p>
            <a:pPr lvl="1"/>
            <a:r>
              <a:rPr lang="en-US" dirty="0" smtClean="0"/>
              <a:t>8/7 135</a:t>
            </a:r>
          </a:p>
          <a:p>
            <a:pPr lvl="1"/>
            <a:r>
              <a:rPr lang="en-US" dirty="0" smtClean="0"/>
              <a:t>8/8 132</a:t>
            </a:r>
          </a:p>
          <a:p>
            <a:pPr lvl="1"/>
            <a:r>
              <a:rPr lang="en-US" dirty="0" smtClean="0"/>
              <a:t>8/9 135</a:t>
            </a:r>
          </a:p>
          <a:p>
            <a:pPr lvl="1"/>
            <a:r>
              <a:rPr lang="en-US" dirty="0" smtClean="0"/>
              <a:t>8/10 136</a:t>
            </a:r>
          </a:p>
          <a:p>
            <a:pPr lvl="1"/>
            <a:r>
              <a:rPr lang="en-US" dirty="0" smtClean="0"/>
              <a:t>8/11 135</a:t>
            </a:r>
          </a:p>
          <a:p>
            <a:pPr lvl="1"/>
            <a:r>
              <a:rPr lang="en-US" dirty="0" smtClean="0"/>
              <a:t>8/12 134</a:t>
            </a:r>
          </a:p>
          <a:p>
            <a:pPr lvl="1"/>
            <a:r>
              <a:rPr lang="en-US" dirty="0" smtClean="0"/>
              <a:t>8/12 129</a:t>
            </a:r>
          </a:p>
          <a:p>
            <a:pPr lvl="1"/>
            <a:r>
              <a:rPr lang="en-US" dirty="0" smtClean="0"/>
              <a:t>8/14 133</a:t>
            </a:r>
          </a:p>
          <a:p>
            <a:pPr lvl="1"/>
            <a:r>
              <a:rPr lang="en-US" dirty="0" smtClean="0"/>
              <a:t>8/16 132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10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&amp; Medications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Weights</a:t>
            </a:r>
          </a:p>
          <a:p>
            <a:pPr lvl="1"/>
            <a:r>
              <a:rPr lang="en-US" dirty="0" smtClean="0"/>
              <a:t>8/2 </a:t>
            </a:r>
            <a:r>
              <a:rPr lang="en-US" dirty="0"/>
              <a:t>135 kg</a:t>
            </a:r>
          </a:p>
          <a:p>
            <a:pPr lvl="1"/>
            <a:r>
              <a:rPr lang="en-US" dirty="0"/>
              <a:t>8/3 135 kg</a:t>
            </a:r>
          </a:p>
          <a:p>
            <a:pPr lvl="1"/>
            <a:r>
              <a:rPr lang="en-US" dirty="0"/>
              <a:t>8/8 136 kg</a:t>
            </a:r>
          </a:p>
          <a:p>
            <a:pPr lvl="1"/>
            <a:r>
              <a:rPr lang="en-US" dirty="0"/>
              <a:t>8/10 134 kg</a:t>
            </a:r>
          </a:p>
          <a:p>
            <a:pPr lvl="1"/>
            <a:r>
              <a:rPr lang="en-US" dirty="0"/>
              <a:t>8/11 125 kg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Meds</a:t>
            </a:r>
          </a:p>
          <a:p>
            <a:pPr lvl="1">
              <a:buClr>
                <a:srgbClr val="A9A57C"/>
              </a:buClr>
            </a:pPr>
            <a:r>
              <a:rPr lang="en-US" sz="2000" dirty="0">
                <a:solidFill>
                  <a:srgbClr val="2F2B20"/>
                </a:solidFill>
              </a:rPr>
              <a:t>Bowel care</a:t>
            </a:r>
          </a:p>
          <a:p>
            <a:pPr lvl="2">
              <a:buClr>
                <a:srgbClr val="9CBEBD"/>
              </a:buClr>
            </a:pPr>
            <a:r>
              <a:rPr lang="en-US" sz="1600" dirty="0">
                <a:solidFill>
                  <a:srgbClr val="2F2B20"/>
                </a:solidFill>
              </a:rPr>
              <a:t>Colace</a:t>
            </a:r>
          </a:p>
          <a:p>
            <a:pPr lvl="2">
              <a:buClr>
                <a:srgbClr val="9CBEBD"/>
              </a:buClr>
            </a:pPr>
            <a:r>
              <a:rPr lang="en-US" sz="1600" dirty="0">
                <a:solidFill>
                  <a:srgbClr val="2F2B20"/>
                </a:solidFill>
              </a:rPr>
              <a:t>Milk of Magnesia</a:t>
            </a:r>
          </a:p>
          <a:p>
            <a:pPr lvl="2">
              <a:buClr>
                <a:srgbClr val="9CBEBD"/>
              </a:buClr>
            </a:pPr>
            <a:r>
              <a:rPr lang="en-US" sz="1600" dirty="0" err="1">
                <a:solidFill>
                  <a:srgbClr val="2F2B20"/>
                </a:solidFill>
              </a:rPr>
              <a:t>Senokot</a:t>
            </a:r>
            <a:endParaRPr lang="en-US" sz="1600" dirty="0">
              <a:solidFill>
                <a:srgbClr val="2F2B20"/>
              </a:solidFill>
            </a:endParaRPr>
          </a:p>
          <a:p>
            <a:pPr lvl="2">
              <a:buClr>
                <a:srgbClr val="9CBEBD"/>
              </a:buClr>
            </a:pPr>
            <a:r>
              <a:rPr lang="en-US" sz="1600" dirty="0" smtClean="0">
                <a:solidFill>
                  <a:srgbClr val="2F2B20"/>
                </a:solidFill>
              </a:rPr>
              <a:t>Enema</a:t>
            </a:r>
          </a:p>
          <a:p>
            <a:pPr lvl="2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Dulcolax</a:t>
            </a:r>
            <a:endParaRPr lang="en-US" sz="1600" dirty="0">
              <a:solidFill>
                <a:srgbClr val="2F2B20"/>
              </a:solidFill>
            </a:endParaRPr>
          </a:p>
          <a:p>
            <a:pPr lvl="1">
              <a:buClr>
                <a:srgbClr val="A9A57C"/>
              </a:buClr>
            </a:pPr>
            <a:r>
              <a:rPr lang="en-US" sz="2000" dirty="0">
                <a:solidFill>
                  <a:srgbClr val="2F2B20"/>
                </a:solidFill>
              </a:rPr>
              <a:t>Pain</a:t>
            </a:r>
          </a:p>
          <a:p>
            <a:pPr lvl="2">
              <a:buClr>
                <a:srgbClr val="9CBEBD"/>
              </a:buClr>
            </a:pPr>
            <a:r>
              <a:rPr lang="en-US" sz="1600" dirty="0" err="1">
                <a:solidFill>
                  <a:srgbClr val="2F2B20"/>
                </a:solidFill>
              </a:rPr>
              <a:t>Dilaudid</a:t>
            </a:r>
            <a:endParaRPr lang="en-US" sz="1600" dirty="0">
              <a:solidFill>
                <a:srgbClr val="2F2B20"/>
              </a:solidFill>
            </a:endParaRPr>
          </a:p>
          <a:p>
            <a:pPr lvl="2">
              <a:buClr>
                <a:srgbClr val="9CBEBD"/>
              </a:buClr>
            </a:pPr>
            <a:r>
              <a:rPr lang="en-US" sz="1600" dirty="0">
                <a:solidFill>
                  <a:srgbClr val="2F2B20"/>
                </a:solidFill>
              </a:rPr>
              <a:t>Norco 10mg</a:t>
            </a:r>
          </a:p>
          <a:p>
            <a:pPr lvl="1">
              <a:buClr>
                <a:srgbClr val="A9A57C"/>
              </a:buClr>
            </a:pPr>
            <a:r>
              <a:rPr lang="en-US" sz="2000" dirty="0">
                <a:solidFill>
                  <a:srgbClr val="2F2B20"/>
                </a:solidFill>
              </a:rPr>
              <a:t>Supplements</a:t>
            </a:r>
          </a:p>
          <a:p>
            <a:pPr lvl="2">
              <a:buClr>
                <a:srgbClr val="9CBEBD"/>
              </a:buClr>
            </a:pPr>
            <a:r>
              <a:rPr lang="en-US" sz="1600" dirty="0">
                <a:solidFill>
                  <a:srgbClr val="2F2B20"/>
                </a:solidFill>
              </a:rPr>
              <a:t>Folic acid</a:t>
            </a:r>
          </a:p>
          <a:p>
            <a:pPr lvl="2">
              <a:buClr>
                <a:srgbClr val="9CBEBD"/>
              </a:buClr>
            </a:pPr>
            <a:r>
              <a:rPr lang="en-US" sz="1600" dirty="0">
                <a:solidFill>
                  <a:srgbClr val="2F2B20"/>
                </a:solidFill>
              </a:rPr>
              <a:t>Thiamine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MNT Assessment (8/6)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Interventions</a:t>
            </a:r>
          </a:p>
          <a:p>
            <a:pPr lvl="1"/>
            <a:r>
              <a:rPr lang="en-US" dirty="0" smtClean="0"/>
              <a:t>Enteral formula/solution</a:t>
            </a:r>
          </a:p>
          <a:p>
            <a:r>
              <a:rPr lang="en-US" b="1" u="sng" dirty="0" smtClean="0"/>
              <a:t>Recommendations</a:t>
            </a:r>
          </a:p>
          <a:p>
            <a:pPr lvl="1"/>
            <a:r>
              <a:rPr lang="en-US" dirty="0" smtClean="0"/>
              <a:t>1.)  Initiate tube feeding – </a:t>
            </a:r>
            <a:r>
              <a:rPr lang="en-US" dirty="0" err="1" smtClean="0"/>
              <a:t>Osmolite</a:t>
            </a:r>
            <a:r>
              <a:rPr lang="en-US" dirty="0"/>
              <a:t> </a:t>
            </a:r>
            <a:r>
              <a:rPr lang="en-US" dirty="0" smtClean="0"/>
              <a:t>1.2 Cal @ 35 mL/</a:t>
            </a:r>
            <a:r>
              <a:rPr lang="en-US" dirty="0" err="1" smtClean="0"/>
              <a:t>hr</a:t>
            </a:r>
            <a:r>
              <a:rPr lang="en-US" dirty="0" smtClean="0"/>
              <a:t> and advance 20mL Q 8 hours to a goal rate of 85 mL/</a:t>
            </a:r>
            <a:r>
              <a:rPr lang="en-US" dirty="0" err="1" smtClean="0"/>
              <a:t>hr</a:t>
            </a:r>
            <a:r>
              <a:rPr lang="en-US" dirty="0" smtClean="0"/>
              <a:t> with 200mL H2O flushes Q 6 hours.  TF at goal rate will provide a total of 2448 kcals, 114 g protein, and 2473mL H2O.</a:t>
            </a:r>
          </a:p>
          <a:p>
            <a:pPr lvl="1"/>
            <a:r>
              <a:rPr lang="en-US" dirty="0" smtClean="0"/>
              <a:t>2.)  Hold for residuals &gt; 250mL x 2</a:t>
            </a:r>
          </a:p>
          <a:p>
            <a:r>
              <a:rPr lang="en-US" b="1" u="sng" dirty="0" smtClean="0"/>
              <a:t>Monitoring and Evaluation</a:t>
            </a:r>
          </a:p>
          <a:p>
            <a:pPr lvl="1"/>
            <a:r>
              <a:rPr lang="en-US" dirty="0" smtClean="0"/>
              <a:t>Enteral nutrition tolerance</a:t>
            </a:r>
          </a:p>
          <a:p>
            <a:pPr lvl="1"/>
            <a:r>
              <a:rPr lang="en-US" dirty="0" smtClean="0"/>
              <a:t>Digestive system: bowel activity</a:t>
            </a:r>
          </a:p>
          <a:p>
            <a:pPr lvl="1"/>
            <a:r>
              <a:rPr lang="en-US" dirty="0" smtClean="0"/>
              <a:t>Skin integrity 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1.)  Tolerate TF at goal rate with residuals &lt; 250mL</a:t>
            </a:r>
          </a:p>
        </p:txBody>
      </p:sp>
    </p:spTree>
    <p:extLst>
      <p:ext uri="{BB962C8B-B14F-4D97-AF65-F5344CB8AC3E}">
        <p14:creationId xmlns:p14="http://schemas.microsoft.com/office/powerpoint/2010/main" val="654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MNT Assessment (8/6)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Assessment reason:</a:t>
            </a:r>
          </a:p>
          <a:p>
            <a:pPr lvl="1"/>
            <a:r>
              <a:rPr lang="en-US" dirty="0" smtClean="0"/>
              <a:t>Increased BMI of 40</a:t>
            </a:r>
          </a:p>
          <a:p>
            <a:pPr lvl="1"/>
            <a:r>
              <a:rPr lang="en-US" dirty="0" smtClean="0"/>
              <a:t>Labs: Glucose – 119-136 mg/</a:t>
            </a:r>
            <a:r>
              <a:rPr lang="en-US" dirty="0" err="1" smtClean="0"/>
              <a:t>dL</a:t>
            </a:r>
            <a:r>
              <a:rPr lang="en-US" dirty="0" smtClean="0"/>
              <a:t> last 48 hours, potassium – 3.4, sodium – 135</a:t>
            </a:r>
          </a:p>
          <a:p>
            <a:pPr lvl="1"/>
            <a:r>
              <a:rPr lang="en-US" dirty="0" smtClean="0"/>
              <a:t>Enteral nutrition order – </a:t>
            </a:r>
            <a:r>
              <a:rPr lang="en-US" dirty="0" err="1" smtClean="0"/>
              <a:t>Pt</a:t>
            </a:r>
            <a:r>
              <a:rPr lang="en-US" dirty="0" smtClean="0"/>
              <a:t> s/p bike accident with spine fracture and quadriplegia.  </a:t>
            </a:r>
            <a:r>
              <a:rPr lang="en-US" dirty="0" err="1" smtClean="0"/>
              <a:t>Pt</a:t>
            </a:r>
            <a:r>
              <a:rPr lang="en-US" dirty="0" smtClean="0"/>
              <a:t> failed swallow evaluation x 2.  Has NG tube placed.  EN expected to be started today.</a:t>
            </a:r>
          </a:p>
          <a:p>
            <a:pPr lvl="1"/>
            <a:r>
              <a:rPr lang="en-US" dirty="0" smtClean="0"/>
              <a:t>Digestive system:  GI sounds – hypoactive.  Receiving Colace and </a:t>
            </a:r>
            <a:r>
              <a:rPr lang="en-US" dirty="0" err="1" smtClean="0"/>
              <a:t>Senokot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Skin: abrasions.  Edema 2+ in arms, hands, legs, and feet.</a:t>
            </a:r>
          </a:p>
          <a:p>
            <a:pPr lvl="1"/>
            <a:r>
              <a:rPr lang="en-US" dirty="0" smtClean="0"/>
              <a:t>History: </a:t>
            </a:r>
            <a:r>
              <a:rPr lang="en-US" dirty="0" err="1" smtClean="0"/>
              <a:t>Pt</a:t>
            </a:r>
            <a:r>
              <a:rPr lang="en-US" dirty="0" smtClean="0"/>
              <a:t> has </a:t>
            </a:r>
            <a:r>
              <a:rPr lang="en-US" dirty="0" err="1" smtClean="0"/>
              <a:t>hx</a:t>
            </a:r>
            <a:r>
              <a:rPr lang="en-US" dirty="0" smtClean="0"/>
              <a:t> of alcohol use.  Currently receiving D5 with folic acid, Mg, MVI, thiamine.</a:t>
            </a:r>
          </a:p>
          <a:p>
            <a:r>
              <a:rPr lang="en-US" dirty="0" smtClean="0"/>
              <a:t>Allergies:  Review of patient’s allergies indicates no known allergies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MNT Assessment (8/6)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Height/Weight</a:t>
            </a:r>
          </a:p>
          <a:p>
            <a:pPr lvl="1"/>
            <a:r>
              <a:rPr lang="en-US" dirty="0" smtClean="0"/>
              <a:t>Height: 185.4 cm (6’ 1”)</a:t>
            </a:r>
          </a:p>
          <a:p>
            <a:pPr lvl="1"/>
            <a:r>
              <a:rPr lang="en-US" dirty="0" smtClean="0"/>
              <a:t>Weight: 135 kg (297 </a:t>
            </a:r>
            <a:r>
              <a:rPr lang="en-US" dirty="0" err="1" smtClean="0"/>
              <a:t>lb</a:t>
            </a:r>
            <a:r>
              <a:rPr lang="en-US" dirty="0" smtClean="0"/>
              <a:t> 9.9 </a:t>
            </a:r>
            <a:r>
              <a:rPr lang="en-US" dirty="0" err="1" smtClean="0"/>
              <a:t>oz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BMI (calculated): 40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TF provides 102% kcals, 119% protein, 103% H2O of estimated needs</a:t>
            </a:r>
          </a:p>
          <a:p>
            <a:r>
              <a:rPr lang="en-US" dirty="0" smtClean="0"/>
              <a:t>Nutrition Priority Level: High Priority</a:t>
            </a:r>
          </a:p>
          <a:p>
            <a:r>
              <a:rPr lang="en-US" dirty="0" smtClean="0"/>
              <a:t>Braden Assessment:</a:t>
            </a:r>
          </a:p>
          <a:p>
            <a:pPr lvl="1"/>
            <a:r>
              <a:rPr lang="en-US" dirty="0" smtClean="0"/>
              <a:t>Nutrition (Quality of food intake) (Braden): 2 -&gt; probably inadequate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188"/>
              </p:ext>
            </p:extLst>
          </p:nvPr>
        </p:nvGraphicFramePr>
        <p:xfrm>
          <a:off x="838200" y="3200400"/>
          <a:ext cx="685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Kcals/kg: 25-30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Feeding Weight: 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Kcals/day: 2400-2880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</a:t>
                      </a:r>
                      <a:r>
                        <a:rPr lang="en-US" baseline="0" dirty="0" smtClean="0"/>
                        <a:t> g/kg: 1.0-1.4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Feeding Weight:</a:t>
                      </a:r>
                      <a:r>
                        <a:rPr lang="en-US" baseline="0" dirty="0" smtClean="0"/>
                        <a:t> 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G/day: 96-134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0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Nutrition Diagnosis #1:</a:t>
            </a:r>
          </a:p>
          <a:p>
            <a:pPr lvl="1"/>
            <a:r>
              <a:rPr lang="en-US" sz="2800" dirty="0"/>
              <a:t>Clinical</a:t>
            </a:r>
          </a:p>
          <a:p>
            <a:pPr lvl="2"/>
            <a:r>
              <a:rPr lang="en-US" sz="2800" dirty="0"/>
              <a:t>Swallowing difficulty</a:t>
            </a:r>
          </a:p>
          <a:p>
            <a:pPr lvl="1"/>
            <a:r>
              <a:rPr lang="en-US" sz="2800" b="1" dirty="0"/>
              <a:t>Related to: </a:t>
            </a:r>
            <a:r>
              <a:rPr lang="en-US" sz="2800" dirty="0" smtClean="0"/>
              <a:t>neurological </a:t>
            </a:r>
            <a:r>
              <a:rPr lang="en-US" sz="2800" dirty="0"/>
              <a:t>issues secondary to bike accident</a:t>
            </a:r>
          </a:p>
          <a:p>
            <a:pPr lvl="1"/>
            <a:r>
              <a:rPr lang="en-US" sz="2800" b="1" dirty="0"/>
              <a:t>As evidenced by: </a:t>
            </a:r>
            <a:r>
              <a:rPr lang="en-US" sz="2800" dirty="0"/>
              <a:t>failed swallow evaluation x 2.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MNT follow-up (8/9)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Interventions</a:t>
            </a:r>
          </a:p>
          <a:p>
            <a:pPr lvl="1"/>
            <a:r>
              <a:rPr lang="en-US" dirty="0" smtClean="0"/>
              <a:t>Enteral </a:t>
            </a:r>
            <a:r>
              <a:rPr lang="en-US" dirty="0" err="1" smtClean="0"/>
              <a:t>formual</a:t>
            </a:r>
            <a:r>
              <a:rPr lang="en-US" dirty="0" smtClean="0"/>
              <a:t>/solution</a:t>
            </a:r>
          </a:p>
          <a:p>
            <a:r>
              <a:rPr lang="en-US" b="1" u="sng" dirty="0" smtClean="0"/>
              <a:t>Recommendations</a:t>
            </a:r>
          </a:p>
          <a:p>
            <a:pPr lvl="1"/>
            <a:r>
              <a:rPr lang="en-US" dirty="0" smtClean="0"/>
              <a:t>1.)  Initiate tube feeding – </a:t>
            </a:r>
            <a:r>
              <a:rPr lang="en-US" dirty="0" err="1" smtClean="0"/>
              <a:t>Osmolite</a:t>
            </a:r>
            <a:r>
              <a:rPr lang="en-US" dirty="0" smtClean="0"/>
              <a:t> 1.2 Cal @ 35 mL/</a:t>
            </a:r>
            <a:r>
              <a:rPr lang="en-US" dirty="0" err="1" smtClean="0"/>
              <a:t>hr</a:t>
            </a:r>
            <a:r>
              <a:rPr lang="en-US" dirty="0" smtClean="0"/>
              <a:t> and advance 20mL Q 8 hours to a goal rate of 85mL/hr.  TF at goal rate will provide a total of 2448 kcals, 114g protein, and 1673 mL H2O</a:t>
            </a:r>
          </a:p>
          <a:p>
            <a:pPr lvl="1"/>
            <a:r>
              <a:rPr lang="en-US" dirty="0" smtClean="0"/>
              <a:t>2.)  When Na levels improve add 200mL H2O flushes Q 8 hrs.</a:t>
            </a:r>
          </a:p>
          <a:p>
            <a:pPr lvl="1"/>
            <a:r>
              <a:rPr lang="en-US" dirty="0" smtClean="0"/>
              <a:t>3.)  Hold for residuals &gt;250mL x 2</a:t>
            </a:r>
          </a:p>
          <a:p>
            <a:r>
              <a:rPr lang="en-US" b="1" u="sng" dirty="0" smtClean="0"/>
              <a:t>Monitoring and Evaluation</a:t>
            </a:r>
          </a:p>
          <a:p>
            <a:pPr lvl="1"/>
            <a:r>
              <a:rPr lang="en-US" dirty="0" smtClean="0"/>
              <a:t>Enteral nutrition tolerance</a:t>
            </a:r>
          </a:p>
          <a:p>
            <a:pPr lvl="1"/>
            <a:r>
              <a:rPr lang="en-US" dirty="0" smtClean="0"/>
              <a:t>Sodium</a:t>
            </a:r>
          </a:p>
          <a:p>
            <a:pPr lvl="1"/>
            <a:r>
              <a:rPr lang="en-US" dirty="0" smtClean="0"/>
              <a:t>Digestive system </a:t>
            </a:r>
          </a:p>
          <a:p>
            <a:pPr lvl="1"/>
            <a:r>
              <a:rPr lang="en-US" dirty="0" smtClean="0"/>
              <a:t>Skin integrity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1.)  Tolerate TF at goal rate with residuals &lt;250mL</a:t>
            </a:r>
          </a:p>
          <a:p>
            <a:pPr lvl="1"/>
            <a:r>
              <a:rPr lang="en-US" dirty="0" smtClean="0"/>
              <a:t>2.)  Have a 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MNT follow-up (8/9)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Assessment reason:</a:t>
            </a:r>
          </a:p>
          <a:p>
            <a:pPr lvl="1"/>
            <a:r>
              <a:rPr lang="en-US" dirty="0" smtClean="0"/>
              <a:t>Labs: Sodium – 132, </a:t>
            </a:r>
            <a:r>
              <a:rPr lang="en-US" dirty="0" err="1" smtClean="0"/>
              <a:t>pt</a:t>
            </a:r>
            <a:r>
              <a:rPr lang="en-US" dirty="0" smtClean="0"/>
              <a:t> on NS @ 100mL/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1"/>
            <a:r>
              <a:rPr lang="en-US" dirty="0" smtClean="0"/>
              <a:t>Energy intake total: - </a:t>
            </a:r>
            <a:r>
              <a:rPr lang="en-US" dirty="0" err="1" smtClean="0"/>
              <a:t>Pt</a:t>
            </a:r>
            <a:r>
              <a:rPr lang="en-US" dirty="0" smtClean="0"/>
              <a:t> had TF started and was then NPO for laminectomy.  Post procedure </a:t>
            </a:r>
            <a:r>
              <a:rPr lang="en-US" dirty="0" err="1" smtClean="0"/>
              <a:t>pt</a:t>
            </a:r>
            <a:r>
              <a:rPr lang="en-US" dirty="0" smtClean="0"/>
              <a:t> was </a:t>
            </a:r>
            <a:r>
              <a:rPr lang="en-US" dirty="0" err="1" smtClean="0"/>
              <a:t>extubated</a:t>
            </a:r>
            <a:r>
              <a:rPr lang="en-US" dirty="0" smtClean="0"/>
              <a:t> and NG tube has been placed.  Will resume TF, plan for swallow evaluation in a couple days per RN.</a:t>
            </a:r>
          </a:p>
          <a:p>
            <a:pPr lvl="1"/>
            <a:r>
              <a:rPr lang="en-US" dirty="0" smtClean="0"/>
              <a:t>Digestive system: LBM 8/2.  Enema ordered today but not given.</a:t>
            </a:r>
          </a:p>
          <a:p>
            <a:r>
              <a:rPr lang="en-US" dirty="0"/>
              <a:t>Allergies:  Review of patient’s allergies indicates no </a:t>
            </a:r>
            <a:r>
              <a:rPr lang="en-US" dirty="0" smtClean="0"/>
              <a:t>known </a:t>
            </a:r>
            <a:r>
              <a:rPr lang="en-US" dirty="0"/>
              <a:t>allergies</a:t>
            </a:r>
          </a:p>
          <a:p>
            <a:r>
              <a:rPr lang="en-US" dirty="0" smtClean="0"/>
              <a:t>Height/Weight</a:t>
            </a:r>
          </a:p>
          <a:p>
            <a:pPr lvl="1"/>
            <a:r>
              <a:rPr lang="en-US" dirty="0" smtClean="0"/>
              <a:t>Height: 185.4 cm (6’ 1”)</a:t>
            </a:r>
          </a:p>
          <a:p>
            <a:pPr lvl="1"/>
            <a:r>
              <a:rPr lang="en-US" dirty="0" smtClean="0"/>
              <a:t>Weight: 136.7 kg</a:t>
            </a:r>
          </a:p>
          <a:p>
            <a:pPr lvl="1"/>
            <a:r>
              <a:rPr lang="en-US" dirty="0" smtClean="0"/>
              <a:t>BMI: 40</a:t>
            </a:r>
          </a:p>
          <a:p>
            <a:r>
              <a:rPr lang="en-US" dirty="0" smtClean="0"/>
              <a:t>Nutrition Priority Level: High Priority</a:t>
            </a:r>
          </a:p>
          <a:p>
            <a:r>
              <a:rPr lang="en-US" dirty="0" smtClean="0"/>
              <a:t>Braden Assessment:</a:t>
            </a:r>
          </a:p>
          <a:p>
            <a:pPr lvl="1"/>
            <a:r>
              <a:rPr lang="en-US" dirty="0" smtClean="0"/>
              <a:t>Nutrition (Quality of Food Intake) (Braden): 2 -&gt; probably inadequate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Nutrition Diagnosis #1:</a:t>
            </a:r>
          </a:p>
          <a:p>
            <a:pPr lvl="1"/>
            <a:r>
              <a:rPr lang="en-US" dirty="0" smtClean="0"/>
              <a:t>Clinical</a:t>
            </a:r>
          </a:p>
          <a:p>
            <a:pPr lvl="2"/>
            <a:r>
              <a:rPr lang="en-US" dirty="0" smtClean="0"/>
              <a:t>Swallowing difficulty is active and has not improved</a:t>
            </a:r>
          </a:p>
          <a:p>
            <a:pPr lvl="1"/>
            <a:r>
              <a:rPr lang="en-US" dirty="0" smtClean="0"/>
              <a:t>As evidenced by: placement of NG tube</a:t>
            </a:r>
          </a:p>
          <a:p>
            <a:r>
              <a:rPr lang="en-US" dirty="0" smtClean="0"/>
              <a:t>New Nutrition Diagnosis #1:</a:t>
            </a:r>
          </a:p>
          <a:p>
            <a:pPr lvl="1"/>
            <a:r>
              <a:rPr lang="en-US" dirty="0" smtClean="0"/>
              <a:t>Intake</a:t>
            </a:r>
          </a:p>
          <a:p>
            <a:pPr lvl="2"/>
            <a:r>
              <a:rPr lang="en-US" dirty="0" smtClean="0"/>
              <a:t>Enteral-inadequate enteral nutrition infusion</a:t>
            </a:r>
          </a:p>
          <a:p>
            <a:pPr lvl="1"/>
            <a:r>
              <a:rPr lang="en-US" b="1" dirty="0" smtClean="0"/>
              <a:t>Related to: </a:t>
            </a:r>
            <a:r>
              <a:rPr lang="en-US" dirty="0" smtClean="0"/>
              <a:t>NPO for laminectomy</a:t>
            </a:r>
          </a:p>
          <a:p>
            <a:pPr lvl="1"/>
            <a:r>
              <a:rPr lang="en-US" b="1" dirty="0" smtClean="0"/>
              <a:t>As evidenced by: </a:t>
            </a:r>
            <a:r>
              <a:rPr lang="en-US" dirty="0" smtClean="0"/>
              <a:t>no enteral nutrition x 2 days</a:t>
            </a:r>
          </a:p>
        </p:txBody>
      </p:sp>
    </p:spTree>
    <p:extLst>
      <p:ext uri="{BB962C8B-B14F-4D97-AF65-F5344CB8AC3E}">
        <p14:creationId xmlns:p14="http://schemas.microsoft.com/office/powerpoint/2010/main" val="27136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MNT follow-up (8/13)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A9A57C"/>
              </a:buClr>
            </a:pPr>
            <a:r>
              <a:rPr lang="en-US" sz="2000" dirty="0">
                <a:solidFill>
                  <a:srgbClr val="2F2B20"/>
                </a:solidFill>
              </a:rPr>
              <a:t>Interventions</a:t>
            </a:r>
          </a:p>
          <a:p>
            <a:pPr lvl="1">
              <a:buClr>
                <a:srgbClr val="9CBEBD"/>
              </a:buClr>
            </a:pPr>
            <a:r>
              <a:rPr lang="en-US" sz="1900" dirty="0" smtClean="0">
                <a:solidFill>
                  <a:srgbClr val="2F2B20"/>
                </a:solidFill>
              </a:rPr>
              <a:t>Food &amp;/or nutrient delivery</a:t>
            </a:r>
            <a:endParaRPr lang="en-US" sz="1700" dirty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r>
              <a:rPr lang="en-US" sz="2000" b="1" u="sng" dirty="0">
                <a:solidFill>
                  <a:srgbClr val="2F2B20"/>
                </a:solidFill>
              </a:rPr>
              <a:t>Recommendations</a:t>
            </a: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1.)  </a:t>
            </a:r>
            <a:r>
              <a:rPr lang="en-US" sz="1900" dirty="0" smtClean="0">
                <a:solidFill>
                  <a:srgbClr val="2F2B20"/>
                </a:solidFill>
              </a:rPr>
              <a:t>Continue on current diet</a:t>
            </a:r>
          </a:p>
          <a:p>
            <a:pPr lvl="1">
              <a:buClr>
                <a:srgbClr val="9CBEBD"/>
              </a:buClr>
            </a:pPr>
            <a:r>
              <a:rPr lang="en-US" sz="1900" dirty="0" smtClean="0">
                <a:solidFill>
                  <a:srgbClr val="2F2B20"/>
                </a:solidFill>
              </a:rPr>
              <a:t>2.)  If PO intake &lt;50% start Ensure supplement</a:t>
            </a:r>
          </a:p>
          <a:p>
            <a:pPr lvl="1">
              <a:buClr>
                <a:srgbClr val="9CBEBD"/>
              </a:buClr>
            </a:pPr>
            <a:r>
              <a:rPr lang="en-US" sz="1900" dirty="0" smtClean="0">
                <a:solidFill>
                  <a:srgbClr val="2F2B20"/>
                </a:solidFill>
              </a:rPr>
              <a:t>3.)  Add MVI with minerals</a:t>
            </a:r>
            <a:endParaRPr lang="en-US" sz="1900" dirty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r>
              <a:rPr lang="en-US" sz="2000" b="1" u="sng" dirty="0">
                <a:solidFill>
                  <a:srgbClr val="2F2B20"/>
                </a:solidFill>
              </a:rPr>
              <a:t>Monitoring and Evaluation</a:t>
            </a:r>
          </a:p>
          <a:p>
            <a:pPr lvl="1">
              <a:buClr>
                <a:srgbClr val="9CBEBD"/>
              </a:buClr>
            </a:pPr>
            <a:r>
              <a:rPr lang="en-US" sz="1900" dirty="0" smtClean="0">
                <a:solidFill>
                  <a:srgbClr val="2F2B20"/>
                </a:solidFill>
              </a:rPr>
              <a:t>Tolerance to current diet</a:t>
            </a:r>
          </a:p>
          <a:p>
            <a:pPr>
              <a:buClr>
                <a:srgbClr val="9CBEBD"/>
              </a:buClr>
            </a:pPr>
            <a:r>
              <a:rPr lang="en-US" sz="2200" dirty="0" smtClean="0">
                <a:solidFill>
                  <a:srgbClr val="2F2B20"/>
                </a:solidFill>
              </a:rPr>
              <a:t>Goals</a:t>
            </a:r>
            <a:endParaRPr lang="en-US" sz="2200" dirty="0">
              <a:solidFill>
                <a:srgbClr val="2F2B20"/>
              </a:solidFill>
            </a:endParaRP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1.)  </a:t>
            </a:r>
            <a:r>
              <a:rPr lang="en-US" sz="1900" dirty="0" smtClean="0">
                <a:solidFill>
                  <a:srgbClr val="2F2B20"/>
                </a:solidFill>
              </a:rPr>
              <a:t>&gt;50% intake of meals</a:t>
            </a:r>
          </a:p>
          <a:p>
            <a:pPr lvl="1">
              <a:buClr>
                <a:srgbClr val="9CBEBD"/>
              </a:buClr>
            </a:pPr>
            <a:r>
              <a:rPr lang="en-US" sz="1900" dirty="0" smtClean="0">
                <a:solidFill>
                  <a:srgbClr val="2F2B20"/>
                </a:solidFill>
              </a:rPr>
              <a:t>2.)  Regular BM’s</a:t>
            </a:r>
          </a:p>
          <a:p>
            <a:pPr lvl="1">
              <a:buClr>
                <a:srgbClr val="9CBEBD"/>
              </a:buClr>
            </a:pPr>
            <a:r>
              <a:rPr lang="en-US" sz="1900" dirty="0" smtClean="0">
                <a:solidFill>
                  <a:srgbClr val="2F2B20"/>
                </a:solidFill>
              </a:rPr>
              <a:t>3.)  Skin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2286000" cy="5638800"/>
          </a:xfrm>
        </p:spPr>
        <p:txBody>
          <a:bodyPr/>
          <a:lstStyle/>
          <a:p>
            <a:r>
              <a:rPr lang="en-US" sz="2000" b="1" u="sng" dirty="0" smtClean="0"/>
              <a:t>Cervical Spine </a:t>
            </a:r>
            <a:r>
              <a:rPr lang="en-US" sz="2000" baseline="80000" dirty="0" smtClean="0"/>
              <a:t>7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dirty="0" smtClean="0"/>
              <a:t>•  Supports the weight of the head.</a:t>
            </a:r>
            <a:br>
              <a:rPr lang="en-US" sz="2000" dirty="0" smtClean="0"/>
            </a:br>
            <a:r>
              <a:rPr lang="en-US" sz="2000" dirty="0" smtClean="0"/>
              <a:t>•  C1 and C2 are the two specialized vertebrae that connect to the skull.</a:t>
            </a:r>
            <a:br>
              <a:rPr lang="en-US" sz="2000" dirty="0" smtClean="0"/>
            </a:br>
            <a:r>
              <a:rPr lang="en-US" sz="2000" dirty="0" smtClean="0"/>
              <a:t>•  C1 connects directly to the skull.  This joint allows for the nodding or “yes” motion of the head.</a:t>
            </a:r>
            <a:br>
              <a:rPr lang="en-US" sz="2000" dirty="0" smtClean="0"/>
            </a:br>
            <a:r>
              <a:rPr lang="en-US" sz="2000" dirty="0" smtClean="0"/>
              <a:t>•  C2 is a peg-shaped axis.  This joint allows for the side to side or “no” motion of the head.</a:t>
            </a:r>
            <a:endParaRPr lang="en-US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8600"/>
            <a:ext cx="2590800" cy="6497730"/>
          </a:xfrm>
        </p:spPr>
      </p:pic>
    </p:spTree>
    <p:extLst>
      <p:ext uri="{BB962C8B-B14F-4D97-AF65-F5344CB8AC3E}">
        <p14:creationId xmlns:p14="http://schemas.microsoft.com/office/powerpoint/2010/main" val="34260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MNT follow-up (8/13)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A9A57C"/>
              </a:buClr>
            </a:pPr>
            <a:r>
              <a:rPr lang="en-US" sz="2000" dirty="0">
                <a:solidFill>
                  <a:srgbClr val="2F2B20"/>
                </a:solidFill>
              </a:rPr>
              <a:t>Assessment reason:</a:t>
            </a:r>
          </a:p>
          <a:p>
            <a:pPr lvl="1">
              <a:buClr>
                <a:srgbClr val="9CBEBD"/>
              </a:buClr>
            </a:pPr>
            <a:r>
              <a:rPr lang="en-US" sz="1900" dirty="0" err="1" smtClean="0">
                <a:solidFill>
                  <a:srgbClr val="2F2B20"/>
                </a:solidFill>
              </a:rPr>
              <a:t>Pt</a:t>
            </a:r>
            <a:r>
              <a:rPr lang="en-US" sz="1900" dirty="0" smtClean="0">
                <a:solidFill>
                  <a:srgbClr val="2F2B20"/>
                </a:solidFill>
              </a:rPr>
              <a:t> passed swallow evaluation and transitioned to mechanical diet, diced with thin liquids started (8/10).  PO intake between 25-75%.  Wife states that he ate well yesterday but not as well today due to complaints of pain, but no issues with nausea.  Na on a downward trend and is now 129, no longer on IVF’s.  LBM: 8/11 currently receiving Docusate and </a:t>
            </a:r>
            <a:r>
              <a:rPr lang="en-US" sz="1900" dirty="0" err="1" smtClean="0">
                <a:solidFill>
                  <a:srgbClr val="2F2B20"/>
                </a:solidFill>
              </a:rPr>
              <a:t>Senokot</a:t>
            </a:r>
            <a:r>
              <a:rPr lang="en-US" sz="1900" dirty="0" smtClean="0">
                <a:solidFill>
                  <a:srgbClr val="2F2B20"/>
                </a:solidFill>
              </a:rPr>
              <a:t>.  Skin: simple right forehead laceration, no skin breakdown.</a:t>
            </a:r>
          </a:p>
          <a:p>
            <a:pPr>
              <a:buClr>
                <a:srgbClr val="9CBEBD"/>
              </a:buClr>
            </a:pPr>
            <a:r>
              <a:rPr lang="en-US" sz="2200" dirty="0" smtClean="0">
                <a:solidFill>
                  <a:srgbClr val="2F2B20"/>
                </a:solidFill>
              </a:rPr>
              <a:t>Allergies</a:t>
            </a:r>
            <a:r>
              <a:rPr lang="en-US" sz="2200" dirty="0">
                <a:solidFill>
                  <a:srgbClr val="2F2B20"/>
                </a:solidFill>
              </a:rPr>
              <a:t>:  Review of patient’s allergies indicates no known allergies</a:t>
            </a:r>
          </a:p>
          <a:p>
            <a:pPr lvl="0">
              <a:buClr>
                <a:srgbClr val="A9A57C"/>
              </a:buClr>
            </a:pPr>
            <a:r>
              <a:rPr lang="en-US" sz="2000" dirty="0">
                <a:solidFill>
                  <a:srgbClr val="2F2B20"/>
                </a:solidFill>
              </a:rPr>
              <a:t>Height/Weight</a:t>
            </a: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Height: 185.4 cm (6’ 1”)</a:t>
            </a: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Weight: 136.7 kg</a:t>
            </a: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BMI: 40</a:t>
            </a:r>
          </a:p>
          <a:p>
            <a:pPr lvl="0">
              <a:buClr>
                <a:srgbClr val="A9A57C"/>
              </a:buClr>
            </a:pPr>
            <a:r>
              <a:rPr lang="en-US" sz="2000" dirty="0">
                <a:solidFill>
                  <a:srgbClr val="2F2B20"/>
                </a:solidFill>
              </a:rPr>
              <a:t>Nutrition Priority Level: </a:t>
            </a:r>
            <a:r>
              <a:rPr lang="en-US" sz="2000" dirty="0" smtClean="0">
                <a:solidFill>
                  <a:srgbClr val="2F2B20"/>
                </a:solidFill>
              </a:rPr>
              <a:t>Moderate </a:t>
            </a:r>
            <a:r>
              <a:rPr lang="en-US" sz="2000" dirty="0">
                <a:solidFill>
                  <a:srgbClr val="2F2B20"/>
                </a:solidFill>
              </a:rPr>
              <a:t>Priority</a:t>
            </a:r>
          </a:p>
          <a:p>
            <a:pPr lvl="0">
              <a:buClr>
                <a:srgbClr val="A9A57C"/>
              </a:buClr>
            </a:pPr>
            <a:r>
              <a:rPr lang="en-US" sz="2000" dirty="0">
                <a:solidFill>
                  <a:srgbClr val="2F2B20"/>
                </a:solidFill>
              </a:rPr>
              <a:t>Braden Assessment:</a:t>
            </a: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Nutrition (Quality of Food Intake) (Braden): 2 -&gt; probably inadequate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en-US" dirty="0">
                <a:solidFill>
                  <a:srgbClr val="2F2B20"/>
                </a:solidFill>
              </a:rPr>
              <a:t>Previous Nutrition Diagnosis #1:</a:t>
            </a:r>
          </a:p>
          <a:p>
            <a:pPr lvl="1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</a:rPr>
              <a:t>Clinical</a:t>
            </a:r>
          </a:p>
          <a:p>
            <a:pPr lvl="2">
              <a:buClr>
                <a:srgbClr val="D2CB6C"/>
              </a:buClr>
            </a:pPr>
            <a:r>
              <a:rPr lang="en-US" dirty="0">
                <a:solidFill>
                  <a:srgbClr val="2F2B20"/>
                </a:solidFill>
              </a:rPr>
              <a:t>Swallowing difficulty is active and </a:t>
            </a:r>
            <a:r>
              <a:rPr lang="en-US" dirty="0" smtClean="0">
                <a:solidFill>
                  <a:srgbClr val="2F2B20"/>
                </a:solidFill>
              </a:rPr>
              <a:t>has </a:t>
            </a:r>
            <a:r>
              <a:rPr lang="en-US" dirty="0">
                <a:solidFill>
                  <a:srgbClr val="2F2B20"/>
                </a:solidFill>
              </a:rPr>
              <a:t>improved</a:t>
            </a:r>
          </a:p>
          <a:p>
            <a:pPr lvl="1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</a:rPr>
              <a:t>As evidenced by: </a:t>
            </a:r>
            <a:r>
              <a:rPr lang="en-US" sz="1800" dirty="0" smtClean="0">
                <a:solidFill>
                  <a:srgbClr val="2F2B20"/>
                </a:solidFill>
              </a:rPr>
              <a:t>passed swallow evaluation and now on mechanically altered diet</a:t>
            </a:r>
            <a:endParaRPr lang="en-US" sz="1800" dirty="0">
              <a:solidFill>
                <a:srgbClr val="2F2B20"/>
              </a:solidFill>
            </a:endParaRPr>
          </a:p>
          <a:p>
            <a:pPr lvl="0">
              <a:buClr>
                <a:srgbClr val="A9A57C"/>
              </a:buClr>
            </a:pPr>
            <a:r>
              <a:rPr lang="en-US" dirty="0" smtClean="0">
                <a:solidFill>
                  <a:srgbClr val="2F2B20"/>
                </a:solidFill>
              </a:rPr>
              <a:t>Previous </a:t>
            </a:r>
            <a:r>
              <a:rPr lang="en-US" dirty="0">
                <a:solidFill>
                  <a:srgbClr val="2F2B20"/>
                </a:solidFill>
              </a:rPr>
              <a:t>Nutrition Diagnosis </a:t>
            </a:r>
            <a:r>
              <a:rPr lang="en-US" dirty="0" smtClean="0">
                <a:solidFill>
                  <a:srgbClr val="2F2B20"/>
                </a:solidFill>
              </a:rPr>
              <a:t>#2:</a:t>
            </a:r>
            <a:endParaRPr lang="en-US" dirty="0">
              <a:solidFill>
                <a:srgbClr val="2F2B20"/>
              </a:solidFill>
            </a:endParaRPr>
          </a:p>
          <a:p>
            <a:pPr lvl="1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</a:rPr>
              <a:t>Intake</a:t>
            </a:r>
          </a:p>
          <a:p>
            <a:pPr lvl="2">
              <a:buClr>
                <a:srgbClr val="D2CB6C"/>
              </a:buClr>
            </a:pPr>
            <a:r>
              <a:rPr lang="en-US" dirty="0">
                <a:solidFill>
                  <a:srgbClr val="2F2B20"/>
                </a:solidFill>
              </a:rPr>
              <a:t>Enteral-inadequate enteral nutrition </a:t>
            </a:r>
            <a:r>
              <a:rPr lang="en-US" dirty="0" smtClean="0">
                <a:solidFill>
                  <a:srgbClr val="2F2B20"/>
                </a:solidFill>
              </a:rPr>
              <a:t>infusion is inactive and has resolved</a:t>
            </a:r>
            <a:endParaRPr lang="en-US" dirty="0">
              <a:solidFill>
                <a:srgbClr val="2F2B20"/>
              </a:solidFill>
            </a:endParaRPr>
          </a:p>
          <a:p>
            <a:pPr lvl="1">
              <a:buClr>
                <a:srgbClr val="9CBEBD"/>
              </a:buClr>
            </a:pPr>
            <a:r>
              <a:rPr lang="en-US" b="1" dirty="0" smtClean="0">
                <a:solidFill>
                  <a:srgbClr val="2F2B20"/>
                </a:solidFill>
              </a:rPr>
              <a:t>As </a:t>
            </a:r>
            <a:r>
              <a:rPr lang="en-US" b="1" dirty="0">
                <a:solidFill>
                  <a:srgbClr val="2F2B20"/>
                </a:solidFill>
              </a:rPr>
              <a:t>evidenced by: </a:t>
            </a:r>
            <a:r>
              <a:rPr lang="en-US" dirty="0" smtClean="0">
                <a:solidFill>
                  <a:srgbClr val="2F2B20"/>
                </a:solidFill>
              </a:rPr>
              <a:t>no longer on EN</a:t>
            </a:r>
            <a:endParaRPr lang="en-US" dirty="0">
              <a:solidFill>
                <a:srgbClr val="2F2B2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MNT follow-up (8/16)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en-US" sz="2000" dirty="0">
                <a:solidFill>
                  <a:srgbClr val="2F2B20"/>
                </a:solidFill>
              </a:rPr>
              <a:t>Interventions</a:t>
            </a: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Food &amp;/or nutrient </a:t>
            </a:r>
            <a:r>
              <a:rPr lang="en-US" sz="1900" dirty="0" smtClean="0">
                <a:solidFill>
                  <a:srgbClr val="2F2B20"/>
                </a:solidFill>
              </a:rPr>
              <a:t>delivery</a:t>
            </a:r>
          </a:p>
          <a:p>
            <a:pPr lvl="2">
              <a:buClr>
                <a:srgbClr val="9CBEBD"/>
              </a:buClr>
            </a:pPr>
            <a:r>
              <a:rPr lang="en-US" sz="1500" dirty="0" smtClean="0">
                <a:solidFill>
                  <a:srgbClr val="2F2B20"/>
                </a:solidFill>
              </a:rPr>
              <a:t>Meals/snacks – current diet is mechanically altered diced; </a:t>
            </a:r>
            <a:r>
              <a:rPr lang="en-US" sz="1500" dirty="0" smtClean="0"/>
              <a:t>thin liquids with 1 beer daily</a:t>
            </a:r>
            <a:endParaRPr lang="en-US" sz="1500" dirty="0"/>
          </a:p>
          <a:p>
            <a:pPr lvl="0">
              <a:buClr>
                <a:srgbClr val="A9A57C"/>
              </a:buClr>
            </a:pPr>
            <a:r>
              <a:rPr lang="en-US" sz="2000" b="1" u="sng" dirty="0">
                <a:solidFill>
                  <a:srgbClr val="2F2B20"/>
                </a:solidFill>
              </a:rPr>
              <a:t>Recommendations</a:t>
            </a: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1.)  </a:t>
            </a:r>
            <a:r>
              <a:rPr lang="en-US" sz="1900" dirty="0" smtClean="0">
                <a:solidFill>
                  <a:srgbClr val="2F2B20"/>
                </a:solidFill>
              </a:rPr>
              <a:t>Will add Ensure 1x/day between breakfast and lunch</a:t>
            </a:r>
          </a:p>
          <a:p>
            <a:pPr lvl="1">
              <a:buClr>
                <a:srgbClr val="9CBEBD"/>
              </a:buClr>
            </a:pPr>
            <a:r>
              <a:rPr lang="en-US" sz="1900" dirty="0" smtClean="0">
                <a:solidFill>
                  <a:srgbClr val="2F2B20"/>
                </a:solidFill>
              </a:rPr>
              <a:t>2.)  Add MVI with minerals</a:t>
            </a:r>
          </a:p>
          <a:p>
            <a:pPr>
              <a:buClr>
                <a:srgbClr val="9CBEBD"/>
              </a:buClr>
            </a:pPr>
            <a:r>
              <a:rPr lang="en-US" sz="2200" b="1" u="sng" dirty="0" smtClean="0">
                <a:solidFill>
                  <a:srgbClr val="2F2B20"/>
                </a:solidFill>
              </a:rPr>
              <a:t>Monitoring </a:t>
            </a:r>
            <a:r>
              <a:rPr lang="en-US" sz="2200" b="1" u="sng" dirty="0">
                <a:solidFill>
                  <a:srgbClr val="2F2B20"/>
                </a:solidFill>
              </a:rPr>
              <a:t>and Evaluation</a:t>
            </a:r>
          </a:p>
          <a:p>
            <a:pPr lvl="1">
              <a:buClr>
                <a:srgbClr val="9CBEBD"/>
              </a:buClr>
            </a:pPr>
            <a:r>
              <a:rPr lang="en-US" sz="1900" dirty="0" smtClean="0">
                <a:solidFill>
                  <a:srgbClr val="2F2B20"/>
                </a:solidFill>
              </a:rPr>
              <a:t>Continue to follow as specified by priority level</a:t>
            </a:r>
            <a:endParaRPr lang="en-US" sz="1900" dirty="0">
              <a:solidFill>
                <a:srgbClr val="2F2B20"/>
              </a:solidFill>
            </a:endParaRPr>
          </a:p>
          <a:p>
            <a:pPr lvl="0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</a:rPr>
              <a:t>Goals</a:t>
            </a: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1.)  &gt;50% intake of </a:t>
            </a:r>
            <a:r>
              <a:rPr lang="en-US" sz="1900" dirty="0" smtClean="0">
                <a:solidFill>
                  <a:srgbClr val="2F2B20"/>
                </a:solidFill>
              </a:rPr>
              <a:t>meals and supplements</a:t>
            </a:r>
            <a:endParaRPr lang="en-US" sz="1900" dirty="0">
              <a:solidFill>
                <a:srgbClr val="2F2B20"/>
              </a:solidFill>
            </a:endParaRP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2.)  Regular BM’s</a:t>
            </a:r>
          </a:p>
          <a:p>
            <a:pPr lvl="1">
              <a:buClr>
                <a:srgbClr val="9CBEBD"/>
              </a:buClr>
            </a:pPr>
            <a:r>
              <a:rPr lang="en-US" sz="1900" dirty="0">
                <a:solidFill>
                  <a:srgbClr val="2F2B20"/>
                </a:solidFill>
              </a:rPr>
              <a:t>3.)  Skin integrity</a:t>
            </a:r>
            <a:endParaRPr lang="en-US" dirty="0">
              <a:solidFill>
                <a:srgbClr val="2F2B2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6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MNT follow-up (8/16)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A9A57C"/>
              </a:buClr>
            </a:pPr>
            <a:r>
              <a:rPr lang="en-US" sz="1900" dirty="0">
                <a:solidFill>
                  <a:srgbClr val="2F2B20"/>
                </a:solidFill>
              </a:rPr>
              <a:t>Assessment reason:</a:t>
            </a:r>
          </a:p>
          <a:p>
            <a:pPr lvl="1">
              <a:buClr>
                <a:srgbClr val="9CBEBD"/>
              </a:buClr>
            </a:pPr>
            <a:r>
              <a:rPr lang="en-US" sz="1800" dirty="0" smtClean="0">
                <a:solidFill>
                  <a:srgbClr val="2F2B20"/>
                </a:solidFill>
              </a:rPr>
              <a:t>Food/Nutrition-Related History:</a:t>
            </a:r>
          </a:p>
          <a:p>
            <a:pPr lvl="2">
              <a:buClr>
                <a:srgbClr val="9CBEBD"/>
              </a:buClr>
            </a:pPr>
            <a:r>
              <a:rPr lang="en-US" sz="1600" dirty="0" smtClean="0">
                <a:solidFill>
                  <a:srgbClr val="2F2B20"/>
                </a:solidFill>
              </a:rPr>
              <a:t>Amount of food intake – </a:t>
            </a:r>
            <a:r>
              <a:rPr lang="en-US" sz="1600" dirty="0" err="1" smtClean="0">
                <a:solidFill>
                  <a:srgbClr val="2F2B20"/>
                </a:solidFill>
              </a:rPr>
              <a:t>Pt</a:t>
            </a:r>
            <a:r>
              <a:rPr lang="en-US" sz="1600" dirty="0" smtClean="0">
                <a:solidFill>
                  <a:srgbClr val="2F2B20"/>
                </a:solidFill>
              </a:rPr>
              <a:t> alert but mildly confused.  PO intakes remains between 25-75%.  </a:t>
            </a:r>
            <a:r>
              <a:rPr lang="en-US" sz="1600" dirty="0" err="1" smtClean="0">
                <a:solidFill>
                  <a:srgbClr val="2F2B20"/>
                </a:solidFill>
              </a:rPr>
              <a:t>Pt</a:t>
            </a:r>
            <a:r>
              <a:rPr lang="en-US" sz="1600" dirty="0" smtClean="0">
                <a:solidFill>
                  <a:srgbClr val="2F2B20"/>
                </a:solidFill>
              </a:rPr>
              <a:t> states that he is tolerating diet well but at times unable to eat due to pain.  </a:t>
            </a:r>
            <a:r>
              <a:rPr lang="en-US" sz="1600" dirty="0" err="1" smtClean="0">
                <a:solidFill>
                  <a:srgbClr val="2F2B20"/>
                </a:solidFill>
              </a:rPr>
              <a:t>Pt</a:t>
            </a:r>
            <a:r>
              <a:rPr lang="en-US" sz="1600" dirty="0" smtClean="0">
                <a:solidFill>
                  <a:srgbClr val="2F2B20"/>
                </a:solidFill>
              </a:rPr>
              <a:t> agreed to try Ensure 1x/day.  </a:t>
            </a:r>
            <a:r>
              <a:rPr lang="en-US" sz="1600" dirty="0" err="1" smtClean="0">
                <a:solidFill>
                  <a:srgbClr val="2F2B20"/>
                </a:solidFill>
              </a:rPr>
              <a:t>Pt</a:t>
            </a:r>
            <a:r>
              <a:rPr lang="en-US" sz="1600" dirty="0" smtClean="0">
                <a:solidFill>
                  <a:srgbClr val="2F2B20"/>
                </a:solidFill>
              </a:rPr>
              <a:t> had enema early this morning after no BM for 5 days, continues on </a:t>
            </a:r>
            <a:r>
              <a:rPr lang="en-US" sz="1600" dirty="0" err="1" smtClean="0">
                <a:solidFill>
                  <a:srgbClr val="2F2B20"/>
                </a:solidFill>
              </a:rPr>
              <a:t>Dulcolax</a:t>
            </a:r>
            <a:r>
              <a:rPr lang="en-US" sz="1600" dirty="0" smtClean="0">
                <a:solidFill>
                  <a:srgbClr val="2F2B20"/>
                </a:solidFill>
              </a:rPr>
              <a:t>, Colace, and </a:t>
            </a:r>
            <a:r>
              <a:rPr lang="en-US" sz="1600" dirty="0" err="1" smtClean="0">
                <a:solidFill>
                  <a:srgbClr val="2F2B20"/>
                </a:solidFill>
              </a:rPr>
              <a:t>Senokot</a:t>
            </a:r>
            <a:r>
              <a:rPr lang="en-US" sz="1600" dirty="0" smtClean="0">
                <a:solidFill>
                  <a:srgbClr val="2F2B20"/>
                </a:solidFill>
              </a:rPr>
              <a:t>.  No skin breakdown.</a:t>
            </a:r>
          </a:p>
          <a:p>
            <a:pPr>
              <a:buClr>
                <a:srgbClr val="9CBEBD"/>
              </a:buClr>
            </a:pPr>
            <a:r>
              <a:rPr lang="en-US" sz="2200" dirty="0" smtClean="0">
                <a:solidFill>
                  <a:srgbClr val="2F2B20"/>
                </a:solidFill>
              </a:rPr>
              <a:t>Allergies</a:t>
            </a:r>
            <a:r>
              <a:rPr lang="en-US" sz="2200" dirty="0">
                <a:solidFill>
                  <a:srgbClr val="2F2B20"/>
                </a:solidFill>
              </a:rPr>
              <a:t>:  </a:t>
            </a:r>
            <a:r>
              <a:rPr lang="en-US" sz="2200" dirty="0" smtClean="0">
                <a:solidFill>
                  <a:srgbClr val="2F2B20"/>
                </a:solidFill>
              </a:rPr>
              <a:t>Haldol</a:t>
            </a:r>
          </a:p>
          <a:p>
            <a:pPr>
              <a:buClr>
                <a:srgbClr val="9CBEBD"/>
              </a:buClr>
            </a:pPr>
            <a:r>
              <a:rPr lang="en-US" sz="1900" dirty="0" smtClean="0">
                <a:solidFill>
                  <a:srgbClr val="2F2B20"/>
                </a:solidFill>
              </a:rPr>
              <a:t>Height/Weight</a:t>
            </a:r>
            <a:endParaRPr lang="en-US" sz="1900" dirty="0">
              <a:solidFill>
                <a:srgbClr val="2F2B20"/>
              </a:solidFill>
            </a:endParaRPr>
          </a:p>
          <a:p>
            <a:pPr lvl="1">
              <a:buClr>
                <a:srgbClr val="9CBEBD"/>
              </a:buClr>
            </a:pPr>
            <a:r>
              <a:rPr lang="en-US" sz="1800" dirty="0">
                <a:solidFill>
                  <a:srgbClr val="2F2B20"/>
                </a:solidFill>
              </a:rPr>
              <a:t>Height: 185.4 cm (6’ 1”)</a:t>
            </a:r>
          </a:p>
          <a:p>
            <a:pPr lvl="1">
              <a:buClr>
                <a:srgbClr val="9CBEBD"/>
              </a:buClr>
            </a:pPr>
            <a:r>
              <a:rPr lang="en-US" sz="1800" dirty="0">
                <a:solidFill>
                  <a:srgbClr val="2F2B20"/>
                </a:solidFill>
              </a:rPr>
              <a:t>Weight: 136.7 kg</a:t>
            </a:r>
          </a:p>
          <a:p>
            <a:pPr lvl="1">
              <a:buClr>
                <a:srgbClr val="9CBEBD"/>
              </a:buClr>
            </a:pPr>
            <a:r>
              <a:rPr lang="en-US" sz="1800" dirty="0">
                <a:solidFill>
                  <a:srgbClr val="2F2B20"/>
                </a:solidFill>
              </a:rPr>
              <a:t>BMI: 40</a:t>
            </a:r>
          </a:p>
          <a:p>
            <a:pPr lvl="0">
              <a:buClr>
                <a:srgbClr val="A9A57C"/>
              </a:buClr>
            </a:pPr>
            <a:r>
              <a:rPr lang="en-US" sz="1900" dirty="0">
                <a:solidFill>
                  <a:srgbClr val="2F2B20"/>
                </a:solidFill>
              </a:rPr>
              <a:t>Nutrition Priority Level: Moderate Priority</a:t>
            </a:r>
          </a:p>
          <a:p>
            <a:pPr lvl="0">
              <a:buClr>
                <a:srgbClr val="A9A57C"/>
              </a:buClr>
            </a:pPr>
            <a:r>
              <a:rPr lang="en-US" sz="1900" dirty="0">
                <a:solidFill>
                  <a:srgbClr val="2F2B20"/>
                </a:solidFill>
              </a:rPr>
              <a:t>Braden Assessment:</a:t>
            </a:r>
          </a:p>
          <a:p>
            <a:pPr lvl="1">
              <a:buClr>
                <a:srgbClr val="9CBEBD"/>
              </a:buClr>
            </a:pPr>
            <a:r>
              <a:rPr lang="en-US" sz="1800" dirty="0">
                <a:solidFill>
                  <a:srgbClr val="2F2B20"/>
                </a:solidFill>
              </a:rPr>
              <a:t>Nutrition (Quality of Food Intake) (Braden): 2 -&gt; probably inadequate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0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en-US" dirty="0">
                <a:solidFill>
                  <a:srgbClr val="2F2B20"/>
                </a:solidFill>
              </a:rPr>
              <a:t>Previous Nutrition Diagnosis #1:</a:t>
            </a:r>
          </a:p>
          <a:p>
            <a:pPr lvl="1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</a:rPr>
              <a:t>Clinical</a:t>
            </a:r>
          </a:p>
          <a:p>
            <a:pPr lvl="2">
              <a:buClr>
                <a:srgbClr val="D2CB6C"/>
              </a:buClr>
            </a:pPr>
            <a:r>
              <a:rPr lang="en-US" dirty="0">
                <a:solidFill>
                  <a:srgbClr val="2F2B20"/>
                </a:solidFill>
              </a:rPr>
              <a:t>Swallowing difficulty is active and has </a:t>
            </a:r>
            <a:r>
              <a:rPr lang="en-US" dirty="0" smtClean="0">
                <a:solidFill>
                  <a:srgbClr val="2F2B20"/>
                </a:solidFill>
              </a:rPr>
              <a:t>resolved</a:t>
            </a:r>
            <a:endParaRPr lang="en-US" dirty="0">
              <a:solidFill>
                <a:srgbClr val="2F2B20"/>
              </a:solidFill>
            </a:endParaRPr>
          </a:p>
          <a:p>
            <a:pPr lvl="1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</a:rPr>
              <a:t>As evidenced by: </a:t>
            </a:r>
            <a:r>
              <a:rPr lang="en-US" dirty="0" smtClean="0">
                <a:solidFill>
                  <a:srgbClr val="2F2B20"/>
                </a:solidFill>
              </a:rPr>
              <a:t>tolerating PO diet</a:t>
            </a:r>
          </a:p>
          <a:p>
            <a:pPr>
              <a:buClr>
                <a:srgbClr val="9CBEBD"/>
              </a:buClr>
            </a:pPr>
            <a:r>
              <a:rPr lang="en-US" dirty="0" smtClean="0">
                <a:solidFill>
                  <a:srgbClr val="2F2B20"/>
                </a:solidFill>
              </a:rPr>
              <a:t>New Nutrition Diagnosis #1:</a:t>
            </a:r>
          </a:p>
          <a:p>
            <a:pPr lvl="1">
              <a:buClr>
                <a:srgbClr val="9CBEBD"/>
              </a:buClr>
            </a:pPr>
            <a:r>
              <a:rPr lang="en-US" dirty="0" smtClean="0">
                <a:solidFill>
                  <a:srgbClr val="2F2B20"/>
                </a:solidFill>
              </a:rPr>
              <a:t>Intake</a:t>
            </a:r>
            <a:endParaRPr lang="en-US" dirty="0">
              <a:solidFill>
                <a:srgbClr val="2F2B20"/>
              </a:solidFill>
            </a:endParaRPr>
          </a:p>
          <a:p>
            <a:pPr lvl="2">
              <a:buClr>
                <a:srgbClr val="D2CB6C"/>
              </a:buClr>
            </a:pPr>
            <a:r>
              <a:rPr lang="en-US" dirty="0" smtClean="0">
                <a:solidFill>
                  <a:srgbClr val="2F2B20"/>
                </a:solidFill>
              </a:rPr>
              <a:t>Inadequate oral intake</a:t>
            </a:r>
          </a:p>
          <a:p>
            <a:pPr lvl="1">
              <a:buClr>
                <a:srgbClr val="D2CB6C"/>
              </a:buClr>
            </a:pPr>
            <a:r>
              <a:rPr lang="en-US" b="1" dirty="0" smtClean="0">
                <a:solidFill>
                  <a:srgbClr val="2F2B20"/>
                </a:solidFill>
              </a:rPr>
              <a:t>Related to: </a:t>
            </a:r>
            <a:r>
              <a:rPr lang="en-US" dirty="0" smtClean="0">
                <a:solidFill>
                  <a:srgbClr val="2F2B20"/>
                </a:solidFill>
              </a:rPr>
              <a:t>pain</a:t>
            </a:r>
          </a:p>
          <a:p>
            <a:pPr lvl="1">
              <a:buClr>
                <a:srgbClr val="D2CB6C"/>
              </a:buClr>
            </a:pPr>
            <a:r>
              <a:rPr lang="en-US" b="1" dirty="0" smtClean="0">
                <a:solidFill>
                  <a:srgbClr val="2F2B20"/>
                </a:solidFill>
              </a:rPr>
              <a:t>As </a:t>
            </a:r>
            <a:r>
              <a:rPr lang="en-US" b="1" dirty="0">
                <a:solidFill>
                  <a:srgbClr val="2F2B20"/>
                </a:solidFill>
              </a:rPr>
              <a:t>evidenced by: </a:t>
            </a:r>
            <a:r>
              <a:rPr lang="en-US" dirty="0" smtClean="0">
                <a:solidFill>
                  <a:srgbClr val="2F2B20"/>
                </a:solidFill>
              </a:rPr>
              <a:t>46% average PO intake</a:t>
            </a:r>
            <a:endParaRPr lang="en-US" dirty="0">
              <a:solidFill>
                <a:srgbClr val="2F2B2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Alcohol Withdrawal Syndrome</a:t>
            </a:r>
            <a:br>
              <a:rPr lang="en-US" dirty="0" smtClean="0"/>
            </a:br>
            <a:r>
              <a:rPr lang="en-US" dirty="0" smtClean="0"/>
              <a:t>(AWS)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30-50% of trauma patients have ingested an intoxicant prior to injury</a:t>
            </a:r>
          </a:p>
          <a:p>
            <a:r>
              <a:rPr lang="en-US" dirty="0" smtClean="0"/>
              <a:t>Symptoms of </a:t>
            </a:r>
            <a:r>
              <a:rPr lang="en-US" dirty="0"/>
              <a:t>alcohol withdrawal: </a:t>
            </a:r>
            <a:endParaRPr lang="en-US" dirty="0" smtClean="0"/>
          </a:p>
          <a:p>
            <a:pPr lvl="1"/>
            <a:r>
              <a:rPr lang="en-US" dirty="0" smtClean="0"/>
              <a:t>anxiety, tachycardia</a:t>
            </a:r>
            <a:r>
              <a:rPr lang="en-US" dirty="0"/>
              <a:t>, tremor, hypertension, and </a:t>
            </a:r>
            <a:r>
              <a:rPr lang="en-US" dirty="0" smtClean="0"/>
              <a:t>agitation</a:t>
            </a:r>
            <a:endParaRPr lang="en-US" dirty="0"/>
          </a:p>
          <a:p>
            <a:r>
              <a:rPr lang="en-US" dirty="0" smtClean="0"/>
              <a:t>If untreated can lead to:</a:t>
            </a:r>
          </a:p>
          <a:p>
            <a:pPr lvl="1"/>
            <a:r>
              <a:rPr lang="en-US" dirty="0" smtClean="0"/>
              <a:t>Severe confusion, seizures, and cardiovascular collapse</a:t>
            </a:r>
          </a:p>
          <a:p>
            <a:pPr lvl="0">
              <a:buClr>
                <a:srgbClr val="A9A57C"/>
              </a:buClr>
            </a:pPr>
            <a:r>
              <a:rPr lang="en-US" dirty="0" smtClean="0">
                <a:solidFill>
                  <a:srgbClr val="2F2B20"/>
                </a:solidFill>
              </a:rPr>
              <a:t>AWS leads to an increase in metabolic stress, increase in morbidity and mortality, and increase length of hospital stay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1960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9CBEBD"/>
              </a:buClr>
            </a:pPr>
            <a:r>
              <a:rPr lang="en-US" dirty="0" smtClean="0">
                <a:solidFill>
                  <a:srgbClr val="2F2B20"/>
                </a:solidFill>
              </a:rPr>
              <a:t>Benzodiazepines </a:t>
            </a:r>
            <a:r>
              <a:rPr lang="en-US" dirty="0">
                <a:solidFill>
                  <a:srgbClr val="2F2B20"/>
                </a:solidFill>
              </a:rPr>
              <a:t>– </a:t>
            </a:r>
            <a:r>
              <a:rPr lang="en-US" dirty="0" smtClean="0">
                <a:solidFill>
                  <a:srgbClr val="2F2B20"/>
                </a:solidFill>
              </a:rPr>
              <a:t>drug of choice </a:t>
            </a:r>
            <a:r>
              <a:rPr lang="en-US" sz="1600" baseline="80000" dirty="0" smtClean="0">
                <a:solidFill>
                  <a:srgbClr val="2F2B20"/>
                </a:solidFill>
              </a:rPr>
              <a:t>11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lvl="1">
              <a:buClr>
                <a:srgbClr val="9CBEBD"/>
              </a:buClr>
            </a:pPr>
            <a:r>
              <a:rPr lang="en-US" dirty="0">
                <a:solidFill>
                  <a:srgbClr val="2F2B20"/>
                </a:solidFill>
              </a:rPr>
              <a:t>M</a:t>
            </a:r>
            <a:r>
              <a:rPr lang="en-US" dirty="0" smtClean="0">
                <a:solidFill>
                  <a:srgbClr val="2F2B20"/>
                </a:solidFill>
              </a:rPr>
              <a:t>imic </a:t>
            </a:r>
            <a:r>
              <a:rPr lang="en-US" dirty="0">
                <a:solidFill>
                  <a:srgbClr val="2F2B20"/>
                </a:solidFill>
              </a:rPr>
              <a:t>the action of ethanol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cause </a:t>
            </a:r>
            <a:r>
              <a:rPr lang="en-US" dirty="0" smtClean="0"/>
              <a:t>drowsiness and </a:t>
            </a:r>
            <a:r>
              <a:rPr lang="en-US" dirty="0"/>
              <a:t>other side </a:t>
            </a:r>
            <a:r>
              <a:rPr lang="en-US" dirty="0" smtClean="0"/>
              <a:t>effects </a:t>
            </a:r>
          </a:p>
          <a:p>
            <a:pPr lvl="2"/>
            <a:r>
              <a:rPr lang="en-US" dirty="0" smtClean="0"/>
              <a:t>Difficult to evaluate </a:t>
            </a:r>
            <a:r>
              <a:rPr lang="en-US" dirty="0"/>
              <a:t>s</a:t>
            </a:r>
            <a:r>
              <a:rPr lang="en-US" dirty="0" smtClean="0"/>
              <a:t>urgical patients</a:t>
            </a:r>
          </a:p>
          <a:p>
            <a:r>
              <a:rPr lang="en-US" dirty="0" err="1" smtClean="0"/>
              <a:t>Dissanaike</a:t>
            </a:r>
            <a:r>
              <a:rPr lang="en-US" dirty="0" smtClean="0"/>
              <a:t>, et al. </a:t>
            </a:r>
            <a:r>
              <a:rPr lang="en-US" sz="1800" baseline="80000" dirty="0" smtClean="0"/>
              <a:t>12</a:t>
            </a:r>
          </a:p>
          <a:p>
            <a:pPr lvl="1"/>
            <a:r>
              <a:rPr lang="en-US" dirty="0" smtClean="0"/>
              <a:t>Intravenous </a:t>
            </a:r>
            <a:r>
              <a:rPr lang="en-US" dirty="0"/>
              <a:t>ethanol in </a:t>
            </a:r>
            <a:r>
              <a:rPr lang="en-US" dirty="0" smtClean="0"/>
              <a:t>patients </a:t>
            </a:r>
            <a:r>
              <a:rPr lang="en-US" dirty="0"/>
              <a:t>at risk for </a:t>
            </a:r>
            <a:r>
              <a:rPr lang="en-US" dirty="0" smtClean="0"/>
              <a:t>AWS</a:t>
            </a:r>
          </a:p>
          <a:p>
            <a:pPr lvl="1"/>
            <a:r>
              <a:rPr lang="en-US" dirty="0" smtClean="0"/>
              <a:t>2 groups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group – retrospective chart review of surgical patients receiving alcohol prophylaxis for AWS (n=92)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group – received intravenous ethanol based on blood alcohol levels and had protocol for initiation, dosage, and weaning (n=68) </a:t>
            </a:r>
          </a:p>
          <a:p>
            <a:pPr lvl="1"/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group had a decrease in the duration of treatment from an average of 7 days to 3 days and decrease in failure rate from 20% to 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83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long-term</a:t>
            </a:r>
          </a:p>
          <a:p>
            <a:pPr lvl="1"/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Labs</a:t>
            </a:r>
          </a:p>
          <a:p>
            <a:pPr lvl="2"/>
            <a:r>
              <a:rPr lang="en-US" dirty="0" smtClean="0"/>
              <a:t>Blood sugars</a:t>
            </a:r>
          </a:p>
          <a:p>
            <a:pPr lvl="2"/>
            <a:r>
              <a:rPr lang="en-US" dirty="0" smtClean="0"/>
              <a:t>Triglycerides</a:t>
            </a:r>
          </a:p>
          <a:p>
            <a:pPr lvl="2"/>
            <a:r>
              <a:rPr lang="en-US" dirty="0" smtClean="0"/>
              <a:t>Thiamine and </a:t>
            </a:r>
            <a:r>
              <a:rPr lang="en-US" dirty="0" err="1" smtClean="0"/>
              <a:t>folate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Bowel function</a:t>
            </a:r>
          </a:p>
          <a:p>
            <a:pPr lvl="1"/>
            <a:r>
              <a:rPr lang="en-US" dirty="0" smtClean="0"/>
              <a:t>Bone density </a:t>
            </a:r>
          </a:p>
          <a:p>
            <a:pPr lvl="1"/>
            <a:r>
              <a:rPr lang="en-US" dirty="0" smtClean="0"/>
              <a:t>Adherence to abstaining from alcohol</a:t>
            </a:r>
          </a:p>
          <a:p>
            <a:pPr lvl="1"/>
            <a:r>
              <a:rPr lang="en-US" dirty="0" smtClean="0"/>
              <a:t>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608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ischarge to Santa Clara Acute Rehab upon…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Reduction to pain medication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Tolerance to sitting upright and ability to sit in wheel chair</a:t>
            </a:r>
            <a:endParaRPr lang="en-US" dirty="0"/>
          </a:p>
          <a:p>
            <a:r>
              <a:rPr lang="en-US" dirty="0" smtClean="0"/>
              <a:t>Areas for improvement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Earlier initiation of EN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Increase estimated protein to 2.0g/kg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Indirect </a:t>
            </a:r>
            <a:r>
              <a:rPr lang="en-US" dirty="0" err="1" smtClean="0"/>
              <a:t>calorimetry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Discontinue 1 beer/day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Added MVI with minerals when PO diet resumed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Refer to social worker for </a:t>
            </a:r>
            <a:r>
              <a:rPr lang="en-US" dirty="0" err="1" smtClean="0"/>
              <a:t>EtOH</a:t>
            </a:r>
            <a:r>
              <a:rPr lang="en-US" dirty="0" smtClean="0"/>
              <a:t>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What questions do you have?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91000"/>
            <a:ext cx="1914525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3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Spinal cord injuries </a:t>
            </a:r>
            <a:r>
              <a:rPr lang="en-US" sz="2000" baseline="100000" dirty="0" smtClean="0"/>
              <a:t>2</a:t>
            </a:r>
            <a:endParaRPr lang="en-US" sz="2000" baseline="10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Complete – no function or sensation below the level of injury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Incomplete - some function or sensation below the primary level of the </a:t>
            </a:r>
            <a:r>
              <a:rPr lang="en-US" dirty="0" smtClean="0"/>
              <a:t>injury.  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be able to move one limb more than </a:t>
            </a:r>
            <a:r>
              <a:rPr lang="en-US" dirty="0" smtClean="0"/>
              <a:t>another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be able to feel parts of the body that cannot be </a:t>
            </a:r>
            <a:r>
              <a:rPr lang="en-US" dirty="0" smtClean="0"/>
              <a:t>moved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have more functioning on one side of the body than the 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Motor vehicle accidents account for approximately ½ of spinal cord injuries (SCI), the other ½ are caused by athletic injuries and domestic and industrial accidents.</a:t>
            </a:r>
          </a:p>
          <a:p>
            <a:r>
              <a:rPr lang="en-US" dirty="0" smtClean="0"/>
              <a:t>The </a:t>
            </a:r>
            <a:r>
              <a:rPr lang="en-US" dirty="0"/>
              <a:t>cervical spine remains the most common level for </a:t>
            </a:r>
            <a:r>
              <a:rPr lang="en-US" dirty="0" smtClean="0"/>
              <a:t>SCI, </a:t>
            </a:r>
            <a:r>
              <a:rPr lang="en-US" dirty="0"/>
              <a:t>representing 55% of all SCIs</a:t>
            </a:r>
          </a:p>
        </p:txBody>
      </p:sp>
    </p:spTree>
    <p:extLst>
      <p:ext uri="{BB962C8B-B14F-4D97-AF65-F5344CB8AC3E}">
        <p14:creationId xmlns:p14="http://schemas.microsoft.com/office/powerpoint/2010/main" val="36667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1200" dirty="0" smtClean="0"/>
              <a:t>Academy of Nutrition and Dietetics. </a:t>
            </a:r>
            <a:r>
              <a:rPr lang="en-US" sz="1200" dirty="0"/>
              <a:t>(2007). Spinal Cord Injury and Nutrition Evidence Analysis </a:t>
            </a:r>
            <a:r>
              <a:rPr lang="en-US" sz="1200" dirty="0" smtClean="0"/>
              <a:t>Project.  </a:t>
            </a:r>
            <a:r>
              <a:rPr lang="en-US" sz="1200" dirty="0"/>
              <a:t>Retrieved August 17,2013, </a:t>
            </a:r>
            <a:r>
              <a:rPr lang="en-US" sz="1200" dirty="0" smtClean="0"/>
              <a:t>from http</a:t>
            </a:r>
            <a:r>
              <a:rPr lang="en-US" sz="1200" dirty="0"/>
              <a:t>://andevidencelibrary.com/topic.cfm?cat=1407   </a:t>
            </a:r>
            <a:endParaRPr lang="en-US" sz="1200" dirty="0" smtClean="0"/>
          </a:p>
          <a:p>
            <a:pPr>
              <a:buFont typeface="+mj-lt"/>
              <a:buAutoNum type="arabicPeriod"/>
            </a:pPr>
            <a:r>
              <a:rPr lang="en-US" sz="1200" dirty="0"/>
              <a:t>Mahan, L. </a:t>
            </a:r>
            <a:r>
              <a:rPr lang="en-US" sz="1200" dirty="0" err="1"/>
              <a:t>Escott</a:t>
            </a:r>
            <a:r>
              <a:rPr lang="en-US" sz="1200" dirty="0"/>
              <a:t>-Stump, S., (2008). Krause’s Food &amp; Nutrition Therapy. St. Louis, MO: </a:t>
            </a:r>
            <a:r>
              <a:rPr lang="en-US" sz="1200" dirty="0" smtClean="0"/>
              <a:t>Saunders </a:t>
            </a:r>
            <a:r>
              <a:rPr lang="en-US" sz="1200" dirty="0"/>
              <a:t>Elsevier </a:t>
            </a:r>
            <a:endParaRPr lang="en-US" sz="1200" dirty="0" smtClean="0"/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Ching</a:t>
            </a:r>
            <a:r>
              <a:rPr lang="en-US" sz="1200" dirty="0" smtClean="0"/>
              <a:t>-Liang L, Montgomery P, Xiaoping Z, et al</a:t>
            </a:r>
            <a:r>
              <a:rPr lang="en-US" sz="1200" dirty="0"/>
              <a:t>. Gastric </a:t>
            </a:r>
            <a:r>
              <a:rPr lang="en-US" sz="1200" dirty="0" err="1"/>
              <a:t>myoelectrical</a:t>
            </a:r>
            <a:r>
              <a:rPr lang="en-US" sz="1200" dirty="0"/>
              <a:t> activity in patients with cervical spinal cord </a:t>
            </a:r>
            <a:r>
              <a:rPr lang="en-US" sz="1200" dirty="0" smtClean="0"/>
              <a:t>injury</a:t>
            </a:r>
            <a:r>
              <a:rPr lang="en-US" sz="1200" dirty="0"/>
              <a:t>. </a:t>
            </a:r>
            <a:r>
              <a:rPr lang="en-US" sz="1200" i="1" dirty="0"/>
              <a:t>The American journal of </a:t>
            </a:r>
            <a:r>
              <a:rPr lang="en-US" sz="1200" i="1" dirty="0" smtClean="0"/>
              <a:t>gastroenterology. </a:t>
            </a:r>
            <a:r>
              <a:rPr lang="en-US" sz="1200" dirty="0" smtClean="0"/>
              <a:t>1998; 93:2391-2396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Emmanuel A, Chung E, </a:t>
            </a:r>
            <a:r>
              <a:rPr lang="en-US" sz="1200" dirty="0" err="1" smtClean="0"/>
              <a:t>Kamm</a:t>
            </a:r>
            <a:r>
              <a:rPr lang="en-US" sz="1200" dirty="0"/>
              <a:t> M, et al. </a:t>
            </a:r>
            <a:r>
              <a:rPr lang="en-US" sz="1200" dirty="0" smtClean="0"/>
              <a:t>Relationship </a:t>
            </a:r>
            <a:r>
              <a:rPr lang="en-US" sz="1200" dirty="0"/>
              <a:t>between gut-specific autonomic testing and bowel dysfunction in spinal cord injury </a:t>
            </a:r>
            <a:r>
              <a:rPr lang="en-US" sz="1200" dirty="0" smtClean="0"/>
              <a:t>patients.  </a:t>
            </a:r>
            <a:r>
              <a:rPr lang="en-US" sz="1200" i="1" dirty="0" smtClean="0"/>
              <a:t>Spinal Cord.</a:t>
            </a:r>
            <a:r>
              <a:rPr lang="en-US" sz="1200" dirty="0" smtClean="0"/>
              <a:t> 2009; 47: 623-627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Bauman W, </a:t>
            </a:r>
            <a:r>
              <a:rPr lang="en-US" sz="1200" dirty="0" err="1" smtClean="0"/>
              <a:t>Spungen</a:t>
            </a:r>
            <a:r>
              <a:rPr lang="en-US" sz="1200" dirty="0" smtClean="0"/>
              <a:t> A</a:t>
            </a:r>
            <a:r>
              <a:rPr lang="en-US" sz="1200" dirty="0"/>
              <a:t>, Collins J, et al. The Effect of </a:t>
            </a:r>
            <a:r>
              <a:rPr lang="en-US" sz="1200" dirty="0" err="1"/>
              <a:t>Oxandrolone</a:t>
            </a:r>
            <a:r>
              <a:rPr lang="en-US" sz="1200" dirty="0"/>
              <a:t> on the Healing of Chronic Pressure Ulcers in Persons With Spinal Cord </a:t>
            </a:r>
            <a:r>
              <a:rPr lang="en-US" sz="1200" dirty="0" smtClean="0"/>
              <a:t>Injury. </a:t>
            </a:r>
            <a:r>
              <a:rPr lang="en-US" sz="1200" i="1" dirty="0" smtClean="0"/>
              <a:t>Annals of Internal Medicine.</a:t>
            </a:r>
            <a:r>
              <a:rPr lang="en-US" sz="1200" dirty="0" smtClean="0"/>
              <a:t> 2013; 158: 718-726 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Chapman B, Mills K, Pearce</a:t>
            </a:r>
            <a:r>
              <a:rPr lang="en-US" sz="1200" dirty="0"/>
              <a:t> L, et al. Use of an arginine-enriched oral nutrition supplement in the healing of pressure ulcers in patients with spinal cord injuries: An observational </a:t>
            </a:r>
            <a:r>
              <a:rPr lang="en-US" sz="1200" dirty="0" smtClean="0"/>
              <a:t>study. </a:t>
            </a:r>
            <a:r>
              <a:rPr lang="en-US" sz="1200" i="1" dirty="0" smtClean="0"/>
              <a:t>Nutrition and Dietetics.</a:t>
            </a:r>
            <a:r>
              <a:rPr lang="en-US" sz="1200" dirty="0" smtClean="0"/>
              <a:t> 2011; 68: 208-213 </a:t>
            </a:r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Buchmeier</a:t>
            </a:r>
            <a:r>
              <a:rPr lang="en-US" sz="1200" dirty="0" smtClean="0"/>
              <a:t> C, Miller C. (2005). Northwest Regional Spinal Cord Injury System. Retrieved August 17, 2013</a:t>
            </a:r>
            <a:r>
              <a:rPr lang="en-US" sz="1200" dirty="0"/>
              <a:t>, from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sci.washington.edu/info/newsletters/articles/05fall_pressureulcers.as</a:t>
            </a:r>
            <a:r>
              <a:rPr lang="en-US" sz="1200" u="sng" dirty="0" smtClean="0">
                <a:hlinkClick r:id="rId2"/>
              </a:rPr>
              <a:t>p</a:t>
            </a:r>
            <a:endParaRPr lang="en-US" sz="1200" u="sng" dirty="0" smtClean="0"/>
          </a:p>
          <a:p>
            <a:pPr>
              <a:buFont typeface="+mj-lt"/>
              <a:buAutoNum type="arabicPeriod"/>
            </a:pPr>
            <a:r>
              <a:rPr lang="en-US" sz="1200" dirty="0" err="1" smtClean="0"/>
              <a:t>Gondim</a:t>
            </a:r>
            <a:r>
              <a:rPr lang="en-US" sz="1200" dirty="0" smtClean="0"/>
              <a:t> F, Oliveira G</a:t>
            </a:r>
            <a:r>
              <a:rPr lang="en-US" sz="1200" dirty="0"/>
              <a:t>,  Thomas F. Upper gastrointestinal motility changes following spinal cord injury. </a:t>
            </a:r>
            <a:r>
              <a:rPr lang="en-US" sz="1200" i="1" dirty="0" err="1"/>
              <a:t>Neurogastroenterol</a:t>
            </a:r>
            <a:r>
              <a:rPr lang="en-US" sz="1200" i="1" dirty="0"/>
              <a:t> </a:t>
            </a:r>
            <a:r>
              <a:rPr lang="en-US" sz="1200" i="1" dirty="0" err="1" smtClean="0"/>
              <a:t>Motil</a:t>
            </a:r>
            <a:r>
              <a:rPr lang="en-US" sz="1200" i="1" dirty="0" smtClean="0"/>
              <a:t>. </a:t>
            </a:r>
            <a:r>
              <a:rPr lang="en-US" sz="1200" dirty="0" smtClean="0"/>
              <a:t>2010; 22: </a:t>
            </a:r>
            <a:r>
              <a:rPr lang="en-US" sz="1200" dirty="0"/>
              <a:t>2–6 </a:t>
            </a:r>
            <a:endParaRPr lang="en-US" sz="1200" dirty="0" smtClean="0"/>
          </a:p>
          <a:p>
            <a:pPr>
              <a:buFont typeface="+mj-lt"/>
              <a:buAutoNum type="arabicPeriod"/>
            </a:pPr>
            <a:r>
              <a:rPr lang="pl-PL" sz="1200" dirty="0" smtClean="0"/>
              <a:t>Kim</a:t>
            </a:r>
            <a:r>
              <a:rPr lang="en-US" sz="1200" dirty="0"/>
              <a:t> </a:t>
            </a:r>
            <a:r>
              <a:rPr lang="en-US" sz="1200" dirty="0" smtClean="0"/>
              <a:t>J, </a:t>
            </a:r>
            <a:r>
              <a:rPr lang="en-US" sz="1200" dirty="0" err="1" smtClean="0"/>
              <a:t>Koh</a:t>
            </a:r>
            <a:r>
              <a:rPr lang="en-US" sz="1200" dirty="0" smtClean="0"/>
              <a:t> E, </a:t>
            </a:r>
            <a:r>
              <a:rPr lang="en-US" sz="1200" dirty="0"/>
              <a:t>Leigh J, et al. Management of bowel dysfunction in the community after spinal cord injury: a postal survey in the Republic of Korea</a:t>
            </a:r>
            <a:r>
              <a:rPr lang="en-US" sz="1200" dirty="0" smtClean="0"/>
              <a:t>. </a:t>
            </a:r>
            <a:r>
              <a:rPr lang="en-US" sz="1200" i="1" dirty="0" smtClean="0"/>
              <a:t>Spinal Cord.</a:t>
            </a:r>
            <a:r>
              <a:rPr lang="en-US" sz="1200" dirty="0" smtClean="0"/>
              <a:t> 2009; 47: 303-308</a:t>
            </a:r>
          </a:p>
          <a:p>
            <a:pPr>
              <a:buFont typeface="+mj-lt"/>
              <a:buAutoNum type="arabicPeriod"/>
            </a:pPr>
            <a:r>
              <a:rPr lang="sv-SE" sz="1200" dirty="0" smtClean="0"/>
              <a:t>Coggrave</a:t>
            </a:r>
            <a:r>
              <a:rPr lang="sv-SE" sz="1200" dirty="0"/>
              <a:t> </a:t>
            </a:r>
            <a:r>
              <a:rPr lang="sv-SE" sz="1200" dirty="0" smtClean="0"/>
              <a:t>M, Norton C, Wilson-Barnett J.</a:t>
            </a:r>
            <a:r>
              <a:rPr lang="en-US" sz="1200" dirty="0"/>
              <a:t> Management of neurogenic bowel dysfunction in the community after spinal cord injury: a postal survey in the United Kingdom</a:t>
            </a:r>
            <a:r>
              <a:rPr lang="en-US" sz="1200" dirty="0" smtClean="0"/>
              <a:t>. </a:t>
            </a:r>
            <a:r>
              <a:rPr lang="en-US" sz="1200" i="1" dirty="0" smtClean="0"/>
              <a:t>Spinal Cord. </a:t>
            </a:r>
            <a:r>
              <a:rPr lang="en-US" sz="1200" dirty="0" smtClean="0"/>
              <a:t>2009; 47; 323-333</a:t>
            </a:r>
            <a:r>
              <a:rPr lang="sv-SE" sz="12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sv-SE" sz="1200" dirty="0" smtClean="0"/>
              <a:t>Lynn E. Alcohol withdrawal syndrome in trauma patients: A review.</a:t>
            </a:r>
            <a:r>
              <a:rPr lang="en-US" sz="1200" dirty="0"/>
              <a:t> </a:t>
            </a:r>
            <a:r>
              <a:rPr lang="en-US" sz="1200" i="1" dirty="0" smtClean="0"/>
              <a:t>Journal of Emergency Nursing.</a:t>
            </a:r>
            <a:r>
              <a:rPr lang="en-US" sz="1200" dirty="0" smtClean="0"/>
              <a:t> 2010; 36: 507-509</a:t>
            </a:r>
          </a:p>
          <a:p>
            <a:pPr>
              <a:buFont typeface="+mj-lt"/>
              <a:buAutoNum type="arabicPeriod"/>
            </a:pPr>
            <a:r>
              <a:rPr lang="it-IT" sz="1200" dirty="0" smtClean="0"/>
              <a:t>Dissanaike S, Halldorsson A, Frezza E, et al. An Ethanol Protocol to Prevent Alcohol Withdrawal Syndrome. </a:t>
            </a:r>
            <a:r>
              <a:rPr lang="it-IT" sz="1200" i="1" dirty="0" smtClean="0"/>
              <a:t>American College of Surgeons. </a:t>
            </a:r>
            <a:r>
              <a:rPr lang="it-IT" sz="1200" dirty="0" smtClean="0"/>
              <a:t>2006; 203: 186-191</a:t>
            </a:r>
            <a:endParaRPr lang="en-US" sz="1200" dirty="0" smtClean="0"/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4814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 to the cervical spine </a:t>
            </a:r>
            <a:r>
              <a:rPr lang="en-US" sz="2000" baseline="100000" dirty="0" smtClean="0"/>
              <a:t>2</a:t>
            </a:r>
            <a:endParaRPr lang="en-US" sz="2000" baseline="10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C1-C2 (</a:t>
            </a:r>
            <a:r>
              <a:rPr lang="en-US" dirty="0" err="1" smtClean="0"/>
              <a:t>craniocervical</a:t>
            </a:r>
            <a:r>
              <a:rPr lang="en-US" dirty="0" smtClean="0"/>
              <a:t> junction):  limited head and neck movement depending on muscle strength.</a:t>
            </a:r>
          </a:p>
          <a:p>
            <a:r>
              <a:rPr lang="en-US" dirty="0" smtClean="0"/>
              <a:t>C3:  have neck motion and may shrug their shoulders.  </a:t>
            </a:r>
          </a:p>
          <a:p>
            <a:pPr lvl="1"/>
            <a:r>
              <a:rPr lang="en-US" dirty="0" smtClean="0"/>
              <a:t>C1- C3 injuries are often fatal and cause respiratory difficulty and paralysis of all four limbs</a:t>
            </a:r>
          </a:p>
          <a:p>
            <a:r>
              <a:rPr lang="en-US" dirty="0" smtClean="0"/>
              <a:t>C4:  full head and neck movement depending on muscle strength</a:t>
            </a:r>
          </a:p>
          <a:p>
            <a:r>
              <a:rPr lang="en-US" dirty="0" smtClean="0"/>
              <a:t>C5:  have functional deltoid and/or biceps musculature and they can rotate the shoulder, but no control at the wrist or hand.</a:t>
            </a:r>
          </a:p>
          <a:p>
            <a:r>
              <a:rPr lang="en-US" dirty="0" smtClean="0"/>
              <a:t>C6:  have musculature that permits most shoulder motion, elbow bending and active wrist extension, but no hand function.</a:t>
            </a:r>
          </a:p>
          <a:p>
            <a:r>
              <a:rPr lang="en-US" dirty="0" smtClean="0"/>
              <a:t>C7:  have functional triceps, they can bend and straighten their arms, but may have problems with the hands and fingers.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Calorie needs</a:t>
            </a:r>
          </a:p>
          <a:p>
            <a:pPr lvl="1"/>
            <a:r>
              <a:rPr lang="en-US" dirty="0" smtClean="0"/>
              <a:t>Acute</a:t>
            </a:r>
          </a:p>
          <a:p>
            <a:pPr lvl="1"/>
            <a:r>
              <a:rPr lang="en-US" dirty="0" smtClean="0"/>
              <a:t>Long-term</a:t>
            </a:r>
          </a:p>
          <a:p>
            <a:r>
              <a:rPr lang="en-US" dirty="0" smtClean="0"/>
              <a:t>Protein needs</a:t>
            </a:r>
          </a:p>
          <a:p>
            <a:pPr lvl="1"/>
            <a:r>
              <a:rPr lang="en-US" dirty="0" smtClean="0"/>
              <a:t>Acute</a:t>
            </a:r>
          </a:p>
          <a:p>
            <a:pPr lvl="1"/>
            <a:r>
              <a:rPr lang="en-US" dirty="0" smtClean="0"/>
              <a:t>Long-term</a:t>
            </a:r>
          </a:p>
          <a:p>
            <a:r>
              <a:rPr lang="en-US" dirty="0" smtClean="0"/>
              <a:t>Reduction in lean body mass</a:t>
            </a:r>
          </a:p>
          <a:p>
            <a:r>
              <a:rPr lang="en-US" dirty="0" smtClean="0"/>
              <a:t>Skin breakdown</a:t>
            </a:r>
          </a:p>
          <a:p>
            <a:r>
              <a:rPr lang="en-US" dirty="0" smtClean="0"/>
              <a:t>GI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Calorie needs </a:t>
            </a:r>
            <a:r>
              <a:rPr lang="en-US" sz="2000" baseline="100000" dirty="0" smtClean="0"/>
              <a:t>1</a:t>
            </a:r>
            <a:endParaRPr lang="en-US" sz="2000" baseline="10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phase - Harris-Benedict formula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admission weight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activity factor of 1.1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injury/stress </a:t>
            </a:r>
            <a:r>
              <a:rPr lang="en-US" dirty="0"/>
              <a:t>factor of 1.2.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ehabilitation phase - </a:t>
            </a:r>
            <a:r>
              <a:rPr lang="en-US" dirty="0"/>
              <a:t>caloric needs can be estimated using 22.7 kcal/kg body weight for individuals with tetraplegia and 27.9 kcal/kg for those with </a:t>
            </a:r>
            <a:r>
              <a:rPr lang="en-US" dirty="0" smtClean="0"/>
              <a:t>paraplegia</a:t>
            </a:r>
          </a:p>
          <a:p>
            <a:pPr lvl="1"/>
            <a:r>
              <a:rPr lang="en-US" dirty="0" smtClean="0"/>
              <a:t>SCI patients </a:t>
            </a:r>
            <a:r>
              <a:rPr lang="en-US" dirty="0"/>
              <a:t>have reduced metabolic activity due to </a:t>
            </a:r>
            <a:r>
              <a:rPr lang="en-US" dirty="0" err="1"/>
              <a:t>denervated</a:t>
            </a:r>
            <a:r>
              <a:rPr lang="en-US" dirty="0"/>
              <a:t> </a:t>
            </a:r>
            <a:r>
              <a:rPr lang="en-US" dirty="0" smtClean="0"/>
              <a:t>muscle (calorie needs are proportional to the amount of </a:t>
            </a:r>
            <a:r>
              <a:rPr lang="en-US" dirty="0" err="1" smtClean="0"/>
              <a:t>denervated</a:t>
            </a:r>
            <a:r>
              <a:rPr lang="en-US" dirty="0" smtClean="0"/>
              <a:t> muscle)</a:t>
            </a:r>
          </a:p>
          <a:p>
            <a:pPr lvl="1"/>
            <a:r>
              <a:rPr lang="en-US" dirty="0" smtClean="0"/>
              <a:t>Needs should </a:t>
            </a:r>
            <a:r>
              <a:rPr lang="en-US" dirty="0"/>
              <a:t>be based on measured energy </a:t>
            </a:r>
            <a:r>
              <a:rPr lang="en-US" dirty="0" smtClean="0"/>
              <a:t>expenditure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0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needs </a:t>
            </a:r>
            <a:r>
              <a:rPr lang="en-US" sz="2000" baseline="100000" dirty="0" smtClean="0"/>
              <a:t>1</a:t>
            </a:r>
            <a:endParaRPr lang="en-US" sz="2000" baseline="10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Acute</a:t>
            </a:r>
            <a:r>
              <a:rPr lang="en-US" dirty="0"/>
              <a:t> - The acute phase of spinal cord injury results in </a:t>
            </a:r>
            <a:r>
              <a:rPr lang="en-US" dirty="0" smtClean="0"/>
              <a:t>an negative </a:t>
            </a:r>
            <a:r>
              <a:rPr lang="en-US" dirty="0"/>
              <a:t>nitrogen balance that may persist for 7 weeks or </a:t>
            </a:r>
            <a:r>
              <a:rPr lang="en-US" dirty="0" smtClean="0"/>
              <a:t>more </a:t>
            </a:r>
          </a:p>
          <a:p>
            <a:r>
              <a:rPr lang="en-US" dirty="0"/>
              <a:t>N</a:t>
            </a:r>
            <a:r>
              <a:rPr lang="en-US" dirty="0" smtClean="0"/>
              <a:t>itrogen </a:t>
            </a:r>
            <a:r>
              <a:rPr lang="en-US" dirty="0"/>
              <a:t>excretion increases with changes in body weight and loss of lean body mass.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protein intake of </a:t>
            </a:r>
            <a:r>
              <a:rPr lang="en-US" dirty="0" smtClean="0"/>
              <a:t>2 </a:t>
            </a:r>
            <a:r>
              <a:rPr lang="en-US" dirty="0"/>
              <a:t>grams/kg IBW/day may lessen the negative nitrogen </a:t>
            </a:r>
            <a:r>
              <a:rPr lang="en-US" dirty="0" smtClean="0"/>
              <a:t>balance</a:t>
            </a:r>
          </a:p>
          <a:p>
            <a:r>
              <a:rPr lang="en-US" b="1" dirty="0" smtClean="0"/>
              <a:t>Maintenance</a:t>
            </a:r>
            <a:r>
              <a:rPr lang="en-US" dirty="0" smtClean="0"/>
              <a:t> </a:t>
            </a:r>
            <a:r>
              <a:rPr lang="en-US" dirty="0"/>
              <a:t>- 0.8 - 1.0 g protein/kg body weight/day may be required for maintenance, with an increase to 1.0 - 1.5 g protein/kg body weight/day if pressure ulcers or infection are present.</a:t>
            </a:r>
          </a:p>
        </p:txBody>
      </p:sp>
    </p:spTree>
    <p:extLst>
      <p:ext uri="{BB962C8B-B14F-4D97-AF65-F5344CB8AC3E}">
        <p14:creationId xmlns:p14="http://schemas.microsoft.com/office/powerpoint/2010/main" val="289055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of lean body mass </a:t>
            </a:r>
            <a:r>
              <a:rPr lang="en-US" sz="2000" baseline="100000" dirty="0" smtClean="0"/>
              <a:t>2</a:t>
            </a:r>
            <a:endParaRPr lang="en-US" sz="2000" baseline="10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metabolic activity</a:t>
            </a:r>
          </a:p>
          <a:p>
            <a:r>
              <a:rPr lang="en-US" dirty="0" smtClean="0"/>
              <a:t>Decreased muscle mass</a:t>
            </a:r>
          </a:p>
          <a:p>
            <a:r>
              <a:rPr lang="en-US" dirty="0" smtClean="0"/>
              <a:t>Initial weight loss</a:t>
            </a:r>
          </a:p>
          <a:p>
            <a:r>
              <a:rPr lang="en-US" dirty="0" smtClean="0"/>
              <a:t>Long-term weight gain</a:t>
            </a:r>
          </a:p>
          <a:p>
            <a:r>
              <a:rPr lang="en-US" dirty="0" smtClean="0"/>
              <a:t>Adjusted weights</a:t>
            </a:r>
          </a:p>
          <a:p>
            <a:pPr lvl="1"/>
            <a:r>
              <a:rPr lang="en-US" dirty="0" smtClean="0"/>
              <a:t>Paraplegia – 10-15 </a:t>
            </a:r>
            <a:r>
              <a:rPr lang="en-US" dirty="0" err="1" smtClean="0"/>
              <a:t>lbs</a:t>
            </a:r>
            <a:r>
              <a:rPr lang="en-US" dirty="0" smtClean="0"/>
              <a:t> less than IBW</a:t>
            </a:r>
          </a:p>
          <a:p>
            <a:pPr lvl="1"/>
            <a:r>
              <a:rPr lang="en-US" dirty="0" smtClean="0"/>
              <a:t>Quadriplegic – 15-20 </a:t>
            </a:r>
            <a:r>
              <a:rPr lang="en-US" dirty="0" err="1" smtClean="0"/>
              <a:t>lbs</a:t>
            </a:r>
            <a:r>
              <a:rPr lang="en-US" dirty="0" smtClean="0"/>
              <a:t> less than IBW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6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1877</TotalTime>
  <Words>3341</Words>
  <Application>Microsoft Office PowerPoint</Application>
  <PresentationFormat>On-screen Show (4:3)</PresentationFormat>
  <Paragraphs>434</Paragraphs>
  <Slides>40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Adjacency</vt:lpstr>
      <vt:lpstr>Spinal Cord Trauma Case Study</vt:lpstr>
      <vt:lpstr>Overview</vt:lpstr>
      <vt:lpstr>Cervical Spine 7 •  Supports the weight of the head. •  C1 and C2 are the two specialized vertebrae that connect to the skull. •  C1 connects directly to the skull.  This joint allows for the nodding or “yes” motion of the head. •  C2 is a peg-shaped axis.  This joint allows for the side to side or “no” motion of the head.</vt:lpstr>
      <vt:lpstr>Spinal cord injuries 2</vt:lpstr>
      <vt:lpstr>Injuries to the cervical spine 2</vt:lpstr>
      <vt:lpstr>Nutrition implications</vt:lpstr>
      <vt:lpstr>Calorie needs 1</vt:lpstr>
      <vt:lpstr>Protein needs 1</vt:lpstr>
      <vt:lpstr>Reduction of lean body mass 2</vt:lpstr>
      <vt:lpstr>Pressure Ulcers </vt:lpstr>
      <vt:lpstr>Pressure Ulcers</vt:lpstr>
      <vt:lpstr>GI function</vt:lpstr>
      <vt:lpstr>GI function</vt:lpstr>
      <vt:lpstr>GI function</vt:lpstr>
      <vt:lpstr>Case Study Patient</vt:lpstr>
      <vt:lpstr>Assessment</vt:lpstr>
      <vt:lpstr>History of present illness</vt:lpstr>
      <vt:lpstr>Upon admit to MMC</vt:lpstr>
      <vt:lpstr>Hospital Course</vt:lpstr>
      <vt:lpstr>Labs</vt:lpstr>
      <vt:lpstr>Weight &amp; Medications</vt:lpstr>
      <vt:lpstr>MNT Assessment (8/6)</vt:lpstr>
      <vt:lpstr>MNT Assessment (8/6) cont…</vt:lpstr>
      <vt:lpstr>MNT Assessment (8/6) cont…</vt:lpstr>
      <vt:lpstr>PES statement</vt:lpstr>
      <vt:lpstr>MNT follow-up (8/9)</vt:lpstr>
      <vt:lpstr>MNT follow-up (8/9) cont…</vt:lpstr>
      <vt:lpstr>PES statement</vt:lpstr>
      <vt:lpstr>MNT follow-up (8/13)</vt:lpstr>
      <vt:lpstr>MNT follow-up (8/13) cont…</vt:lpstr>
      <vt:lpstr>PES statement</vt:lpstr>
      <vt:lpstr>MNT follow-up (8/16)</vt:lpstr>
      <vt:lpstr>MNT follow-up (8/16) cont…</vt:lpstr>
      <vt:lpstr>PES statement</vt:lpstr>
      <vt:lpstr>Alcohol Withdrawal Syndrome (AWS) </vt:lpstr>
      <vt:lpstr>Pharmacologic Management</vt:lpstr>
      <vt:lpstr>Conclusions</vt:lpstr>
      <vt:lpstr>Conclusions</vt:lpstr>
      <vt:lpstr>Thank you!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Trauma Case Study</dc:title>
  <dc:creator>Kalyn Eden</dc:creator>
  <cp:lastModifiedBy>Kalyn Eden</cp:lastModifiedBy>
  <cp:revision>157</cp:revision>
  <cp:lastPrinted>2013-08-27T03:53:00Z</cp:lastPrinted>
  <dcterms:created xsi:type="dcterms:W3CDTF">2013-08-10T21:00:11Z</dcterms:created>
  <dcterms:modified xsi:type="dcterms:W3CDTF">2013-08-28T04:29:03Z</dcterms:modified>
</cp:coreProperties>
</file>